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700" r:id="rId5"/>
    <p:sldMasterId id="2147483713" r:id="rId6"/>
    <p:sldMasterId id="2147483726" r:id="rId7"/>
    <p:sldMasterId id="2147483739" r:id="rId8"/>
  </p:sldMasterIdLst>
  <p:notesMasterIdLst>
    <p:notesMasterId r:id="rId71"/>
  </p:notesMasterIdLst>
  <p:handoutMasterIdLst>
    <p:handoutMasterId r:id="rId72"/>
  </p:handoutMasterIdLst>
  <p:sldIdLst>
    <p:sldId id="256" r:id="rId9"/>
    <p:sldId id="259" r:id="rId10"/>
    <p:sldId id="303" r:id="rId11"/>
    <p:sldId id="258" r:id="rId12"/>
    <p:sldId id="402" r:id="rId13"/>
    <p:sldId id="403" r:id="rId14"/>
    <p:sldId id="262" r:id="rId15"/>
    <p:sldId id="351" r:id="rId16"/>
    <p:sldId id="414" r:id="rId17"/>
    <p:sldId id="323" r:id="rId18"/>
    <p:sldId id="264" r:id="rId19"/>
    <p:sldId id="324" r:id="rId20"/>
    <p:sldId id="266" r:id="rId21"/>
    <p:sldId id="412" r:id="rId22"/>
    <p:sldId id="269" r:id="rId23"/>
    <p:sldId id="268" r:id="rId24"/>
    <p:sldId id="287" r:id="rId25"/>
    <p:sldId id="270" r:id="rId26"/>
    <p:sldId id="404" r:id="rId27"/>
    <p:sldId id="273" r:id="rId28"/>
    <p:sldId id="272" r:id="rId29"/>
    <p:sldId id="413" r:id="rId30"/>
    <p:sldId id="326" r:id="rId31"/>
    <p:sldId id="327" r:id="rId32"/>
    <p:sldId id="328" r:id="rId33"/>
    <p:sldId id="405" r:id="rId34"/>
    <p:sldId id="406" r:id="rId35"/>
    <p:sldId id="407" r:id="rId36"/>
    <p:sldId id="408" r:id="rId37"/>
    <p:sldId id="409" r:id="rId38"/>
    <p:sldId id="384" r:id="rId39"/>
    <p:sldId id="385" r:id="rId40"/>
    <p:sldId id="386" r:id="rId41"/>
    <p:sldId id="387" r:id="rId42"/>
    <p:sldId id="388" r:id="rId43"/>
    <p:sldId id="389" r:id="rId44"/>
    <p:sldId id="390" r:id="rId45"/>
    <p:sldId id="391" r:id="rId46"/>
    <p:sldId id="392" r:id="rId47"/>
    <p:sldId id="393" r:id="rId48"/>
    <p:sldId id="394" r:id="rId49"/>
    <p:sldId id="395" r:id="rId50"/>
    <p:sldId id="396" r:id="rId51"/>
    <p:sldId id="397" r:id="rId52"/>
    <p:sldId id="398" r:id="rId53"/>
    <p:sldId id="399" r:id="rId54"/>
    <p:sldId id="400" r:id="rId55"/>
    <p:sldId id="40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410" r:id="rId70"/>
  </p:sldIdLst>
  <p:sldSz cx="9144000" cy="6858000" type="screen4x3"/>
  <p:notesSz cx="6669088"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692" autoAdjust="0"/>
  </p:normalViewPr>
  <p:slideViewPr>
    <p:cSldViewPr>
      <p:cViewPr varScale="1">
        <p:scale>
          <a:sx n="84" d="100"/>
          <a:sy n="84" d="100"/>
        </p:scale>
        <p:origin x="-1402" y="-67"/>
      </p:cViewPr>
      <p:guideLst>
        <p:guide orient="horz" pos="2160"/>
        <p:guide pos="2880"/>
      </p:guideLst>
    </p:cSldViewPr>
  </p:slideViewPr>
  <p:outlineViewPr>
    <p:cViewPr>
      <p:scale>
        <a:sx n="33" d="100"/>
        <a:sy n="33" d="100"/>
      </p:scale>
      <p:origin x="0" y="2131"/>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pov20\data\E43\05_OVERLEG\extern\Regionale%20Comit&#233;s\Regionale%20comit&#233;s%202018\statistieken%20cijfers%20pov%20en%20rat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pov20\data\E43\05_OVERLEG\extern\Regionale%20Comit&#233;s\Regionale%20comit&#233;s%202018\statistieken%20cijfers%20pov%20en%20ra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2012</c:v>
          </c:tx>
          <c:invertIfNegative val="0"/>
          <c:cat>
            <c:strLit>
              <c:ptCount val="1"/>
              <c:pt idx="0">
                <c:v>Jaar</c:v>
              </c:pt>
            </c:strLit>
          </c:cat>
          <c:val>
            <c:numRef>
              <c:f>'totaal mura rc'!$B$8</c:f>
              <c:numCache>
                <c:formatCode>General</c:formatCode>
                <c:ptCount val="1"/>
                <c:pt idx="0">
                  <c:v>175</c:v>
                </c:pt>
              </c:numCache>
            </c:numRef>
          </c:val>
        </c:ser>
        <c:ser>
          <c:idx val="1"/>
          <c:order val="1"/>
          <c:tx>
            <c:v>2013</c:v>
          </c:tx>
          <c:invertIfNegative val="0"/>
          <c:cat>
            <c:strLit>
              <c:ptCount val="1"/>
              <c:pt idx="0">
                <c:v>Jaar</c:v>
              </c:pt>
            </c:strLit>
          </c:cat>
          <c:val>
            <c:numRef>
              <c:f>'totaal mura rc'!$C$8</c:f>
              <c:numCache>
                <c:formatCode>General</c:formatCode>
                <c:ptCount val="1"/>
                <c:pt idx="0">
                  <c:v>199</c:v>
                </c:pt>
              </c:numCache>
            </c:numRef>
          </c:val>
        </c:ser>
        <c:ser>
          <c:idx val="2"/>
          <c:order val="2"/>
          <c:tx>
            <c:v>2014</c:v>
          </c:tx>
          <c:invertIfNegative val="0"/>
          <c:cat>
            <c:strLit>
              <c:ptCount val="1"/>
              <c:pt idx="0">
                <c:v>Jaar</c:v>
              </c:pt>
            </c:strLit>
          </c:cat>
          <c:val>
            <c:numRef>
              <c:f>'totaal mura rc'!$D$8</c:f>
              <c:numCache>
                <c:formatCode>General</c:formatCode>
                <c:ptCount val="1"/>
                <c:pt idx="0">
                  <c:v>456</c:v>
                </c:pt>
              </c:numCache>
            </c:numRef>
          </c:val>
        </c:ser>
        <c:ser>
          <c:idx val="3"/>
          <c:order val="3"/>
          <c:tx>
            <c:v>2015</c:v>
          </c:tx>
          <c:invertIfNegative val="0"/>
          <c:cat>
            <c:strLit>
              <c:ptCount val="1"/>
              <c:pt idx="0">
                <c:v>Jaar</c:v>
              </c:pt>
            </c:strLit>
          </c:cat>
          <c:val>
            <c:numRef>
              <c:f>'totaal mura rc'!$E$8</c:f>
              <c:numCache>
                <c:formatCode>General</c:formatCode>
                <c:ptCount val="1"/>
                <c:pt idx="0">
                  <c:v>303</c:v>
                </c:pt>
              </c:numCache>
            </c:numRef>
          </c:val>
        </c:ser>
        <c:ser>
          <c:idx val="4"/>
          <c:order val="4"/>
          <c:tx>
            <c:v>2016</c:v>
          </c:tx>
          <c:invertIfNegative val="0"/>
          <c:cat>
            <c:strLit>
              <c:ptCount val="1"/>
              <c:pt idx="0">
                <c:v>Jaar</c:v>
              </c:pt>
            </c:strLit>
          </c:cat>
          <c:val>
            <c:numRef>
              <c:f>'totaal mura rc'!$F$8</c:f>
              <c:numCache>
                <c:formatCode>General</c:formatCode>
                <c:ptCount val="1"/>
                <c:pt idx="0">
                  <c:v>703</c:v>
                </c:pt>
              </c:numCache>
            </c:numRef>
          </c:val>
        </c:ser>
        <c:ser>
          <c:idx val="5"/>
          <c:order val="5"/>
          <c:tx>
            <c:v>2017</c:v>
          </c:tx>
          <c:invertIfNegative val="0"/>
          <c:cat>
            <c:strLit>
              <c:ptCount val="1"/>
              <c:pt idx="0">
                <c:v>Jaar</c:v>
              </c:pt>
            </c:strLit>
          </c:cat>
          <c:val>
            <c:numRef>
              <c:f>'totaal mura rc'!$G$8</c:f>
              <c:numCache>
                <c:formatCode>General</c:formatCode>
                <c:ptCount val="1"/>
                <c:pt idx="0">
                  <c:v>1357</c:v>
                </c:pt>
              </c:numCache>
            </c:numRef>
          </c:val>
        </c:ser>
        <c:dLbls>
          <c:showLegendKey val="0"/>
          <c:showVal val="0"/>
          <c:showCatName val="0"/>
          <c:showSerName val="0"/>
          <c:showPercent val="0"/>
          <c:showBubbleSize val="0"/>
        </c:dLbls>
        <c:gapWidth val="150"/>
        <c:axId val="89194496"/>
        <c:axId val="89196032"/>
      </c:barChart>
      <c:catAx>
        <c:axId val="89194496"/>
        <c:scaling>
          <c:orientation val="minMax"/>
        </c:scaling>
        <c:delete val="0"/>
        <c:axPos val="b"/>
        <c:majorTickMark val="out"/>
        <c:minorTickMark val="none"/>
        <c:tickLblPos val="nextTo"/>
        <c:crossAx val="89196032"/>
        <c:crosses val="autoZero"/>
        <c:auto val="1"/>
        <c:lblAlgn val="ctr"/>
        <c:lblOffset val="100"/>
        <c:noMultiLvlLbl val="0"/>
      </c:catAx>
      <c:valAx>
        <c:axId val="89196032"/>
        <c:scaling>
          <c:orientation val="minMax"/>
        </c:scaling>
        <c:delete val="0"/>
        <c:axPos val="l"/>
        <c:majorGridlines/>
        <c:numFmt formatCode="General" sourceLinked="1"/>
        <c:majorTickMark val="out"/>
        <c:minorTickMark val="none"/>
        <c:tickLblPos val="nextTo"/>
        <c:crossAx val="8919449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a:t>Regio</a:t>
            </a:r>
            <a:r>
              <a:rPr lang="nl-BE" baseline="0"/>
              <a:t> Vlaamse Ardennen: evolutie rhodenticiden</a:t>
            </a:r>
            <a:endParaRPr lang="nl-BE"/>
          </a:p>
        </c:rich>
      </c:tx>
      <c:layout/>
      <c:overlay val="0"/>
    </c:title>
    <c:autoTitleDeleted val="0"/>
    <c:plotArea>
      <c:layout/>
      <c:barChart>
        <c:barDir val="col"/>
        <c:grouping val="clustered"/>
        <c:varyColors val="0"/>
        <c:ser>
          <c:idx val="0"/>
          <c:order val="0"/>
          <c:tx>
            <c:strRef>
              <c:f>'vl a'!$C$5</c:f>
              <c:strCache>
                <c:ptCount val="1"/>
                <c:pt idx="0">
                  <c:v>2012</c:v>
                </c:pt>
              </c:strCache>
            </c:strRef>
          </c:tx>
          <c:invertIfNegative val="0"/>
          <c:cat>
            <c:strRef>
              <c:f>'vl a'!$B$6:$B$17</c:f>
              <c:strCache>
                <c:ptCount val="12"/>
                <c:pt idx="0">
                  <c:v>Brakel</c:v>
                </c:pt>
                <c:pt idx="1">
                  <c:v>Horebeke</c:v>
                </c:pt>
                <c:pt idx="2">
                  <c:v>Kluisbergen</c:v>
                </c:pt>
                <c:pt idx="3">
                  <c:v>Kruishoutem</c:v>
                </c:pt>
                <c:pt idx="4">
                  <c:v> Lierde</c:v>
                </c:pt>
                <c:pt idx="5">
                  <c:v>Maarkedal</c:v>
                </c:pt>
                <c:pt idx="6">
                  <c:v>Oudenaarde </c:v>
                </c:pt>
                <c:pt idx="7">
                  <c:v>Ronse </c:v>
                </c:pt>
                <c:pt idx="8">
                  <c:v>Wortegem-Petegem</c:v>
                </c:pt>
                <c:pt idx="9">
                  <c:v>Zingem</c:v>
                </c:pt>
                <c:pt idx="10">
                  <c:v>Zottegem </c:v>
                </c:pt>
                <c:pt idx="11">
                  <c:v>Zwalm</c:v>
                </c:pt>
              </c:strCache>
            </c:strRef>
          </c:cat>
          <c:val>
            <c:numRef>
              <c:f>'vl a'!$C$6:$C$17</c:f>
              <c:numCache>
                <c:formatCode>0</c:formatCode>
                <c:ptCount val="12"/>
                <c:pt idx="0">
                  <c:v>17.02</c:v>
                </c:pt>
                <c:pt idx="1">
                  <c:v>2.8</c:v>
                </c:pt>
                <c:pt idx="2">
                  <c:v>0</c:v>
                </c:pt>
                <c:pt idx="3">
                  <c:v>120.51</c:v>
                </c:pt>
                <c:pt idx="4">
                  <c:v>76.66</c:v>
                </c:pt>
                <c:pt idx="5">
                  <c:v>81.271999999999991</c:v>
                </c:pt>
                <c:pt idx="6">
                  <c:v>263.7</c:v>
                </c:pt>
                <c:pt idx="7">
                  <c:v>200</c:v>
                </c:pt>
                <c:pt idx="8">
                  <c:v>108.86</c:v>
                </c:pt>
                <c:pt idx="9">
                  <c:v>80.103999999999999</c:v>
                </c:pt>
                <c:pt idx="10">
                  <c:v>84.805999999999997</c:v>
                </c:pt>
                <c:pt idx="11">
                  <c:v>70.81</c:v>
                </c:pt>
              </c:numCache>
            </c:numRef>
          </c:val>
        </c:ser>
        <c:ser>
          <c:idx val="1"/>
          <c:order val="1"/>
          <c:tx>
            <c:strRef>
              <c:f>'vl a'!$D$5</c:f>
              <c:strCache>
                <c:ptCount val="1"/>
                <c:pt idx="0">
                  <c:v>2013</c:v>
                </c:pt>
              </c:strCache>
            </c:strRef>
          </c:tx>
          <c:invertIfNegative val="0"/>
          <c:cat>
            <c:strRef>
              <c:f>'vl a'!$B$6:$B$17</c:f>
              <c:strCache>
                <c:ptCount val="12"/>
                <c:pt idx="0">
                  <c:v>Brakel</c:v>
                </c:pt>
                <c:pt idx="1">
                  <c:v>Horebeke</c:v>
                </c:pt>
                <c:pt idx="2">
                  <c:v>Kluisbergen</c:v>
                </c:pt>
                <c:pt idx="3">
                  <c:v>Kruishoutem</c:v>
                </c:pt>
                <c:pt idx="4">
                  <c:v> Lierde</c:v>
                </c:pt>
                <c:pt idx="5">
                  <c:v>Maarkedal</c:v>
                </c:pt>
                <c:pt idx="6">
                  <c:v>Oudenaarde </c:v>
                </c:pt>
                <c:pt idx="7">
                  <c:v>Ronse </c:v>
                </c:pt>
                <c:pt idx="8">
                  <c:v>Wortegem-Petegem</c:v>
                </c:pt>
                <c:pt idx="9">
                  <c:v>Zingem</c:v>
                </c:pt>
                <c:pt idx="10">
                  <c:v>Zottegem </c:v>
                </c:pt>
                <c:pt idx="11">
                  <c:v>Zwalm</c:v>
                </c:pt>
              </c:strCache>
            </c:strRef>
          </c:cat>
          <c:val>
            <c:numRef>
              <c:f>'vl a'!$D$6:$D$17</c:f>
              <c:numCache>
                <c:formatCode>0</c:formatCode>
                <c:ptCount val="12"/>
                <c:pt idx="0">
                  <c:v>45.34</c:v>
                </c:pt>
                <c:pt idx="1">
                  <c:v>9.9</c:v>
                </c:pt>
                <c:pt idx="2">
                  <c:v>0</c:v>
                </c:pt>
                <c:pt idx="3">
                  <c:v>110.988</c:v>
                </c:pt>
                <c:pt idx="4">
                  <c:v>54.372</c:v>
                </c:pt>
                <c:pt idx="5">
                  <c:v>37.716000000000001</c:v>
                </c:pt>
                <c:pt idx="6">
                  <c:v>201.84</c:v>
                </c:pt>
                <c:pt idx="7">
                  <c:v>88.492000000000004</c:v>
                </c:pt>
                <c:pt idx="8">
                  <c:v>97.507999999999996</c:v>
                </c:pt>
                <c:pt idx="9">
                  <c:v>56.56</c:v>
                </c:pt>
                <c:pt idx="10">
                  <c:v>68.824000000000012</c:v>
                </c:pt>
                <c:pt idx="11">
                  <c:v>110.87999999999997</c:v>
                </c:pt>
              </c:numCache>
            </c:numRef>
          </c:val>
        </c:ser>
        <c:ser>
          <c:idx val="2"/>
          <c:order val="2"/>
          <c:tx>
            <c:strRef>
              <c:f>'vl a'!$E$5</c:f>
              <c:strCache>
                <c:ptCount val="1"/>
                <c:pt idx="0">
                  <c:v>2014</c:v>
                </c:pt>
              </c:strCache>
            </c:strRef>
          </c:tx>
          <c:invertIfNegative val="0"/>
          <c:cat>
            <c:strRef>
              <c:f>'vl a'!$B$6:$B$17</c:f>
              <c:strCache>
                <c:ptCount val="12"/>
                <c:pt idx="0">
                  <c:v>Brakel</c:v>
                </c:pt>
                <c:pt idx="1">
                  <c:v>Horebeke</c:v>
                </c:pt>
                <c:pt idx="2">
                  <c:v>Kluisbergen</c:v>
                </c:pt>
                <c:pt idx="3">
                  <c:v>Kruishoutem</c:v>
                </c:pt>
                <c:pt idx="4">
                  <c:v> Lierde</c:v>
                </c:pt>
                <c:pt idx="5">
                  <c:v>Maarkedal</c:v>
                </c:pt>
                <c:pt idx="6">
                  <c:v>Oudenaarde </c:v>
                </c:pt>
                <c:pt idx="7">
                  <c:v>Ronse </c:v>
                </c:pt>
                <c:pt idx="8">
                  <c:v>Wortegem-Petegem</c:v>
                </c:pt>
                <c:pt idx="9">
                  <c:v>Zingem</c:v>
                </c:pt>
                <c:pt idx="10">
                  <c:v>Zottegem </c:v>
                </c:pt>
                <c:pt idx="11">
                  <c:v>Zwalm</c:v>
                </c:pt>
              </c:strCache>
            </c:strRef>
          </c:cat>
          <c:val>
            <c:numRef>
              <c:f>'vl a'!$E$6:$E$17</c:f>
              <c:numCache>
                <c:formatCode>0</c:formatCode>
                <c:ptCount val="12"/>
                <c:pt idx="0">
                  <c:v>55.919999999999995</c:v>
                </c:pt>
                <c:pt idx="1">
                  <c:v>34.940000000000005</c:v>
                </c:pt>
                <c:pt idx="2">
                  <c:v>4.8000000000000007</c:v>
                </c:pt>
                <c:pt idx="3">
                  <c:v>120</c:v>
                </c:pt>
                <c:pt idx="4">
                  <c:v>44</c:v>
                </c:pt>
                <c:pt idx="5">
                  <c:v>60.154000000000003</c:v>
                </c:pt>
                <c:pt idx="6">
                  <c:v>189</c:v>
                </c:pt>
                <c:pt idx="7">
                  <c:v>103</c:v>
                </c:pt>
                <c:pt idx="8">
                  <c:v>116</c:v>
                </c:pt>
                <c:pt idx="9">
                  <c:v>65.524000000000001</c:v>
                </c:pt>
                <c:pt idx="10">
                  <c:v>59.683</c:v>
                </c:pt>
                <c:pt idx="11">
                  <c:v>71.180000000000007</c:v>
                </c:pt>
              </c:numCache>
            </c:numRef>
          </c:val>
        </c:ser>
        <c:ser>
          <c:idx val="3"/>
          <c:order val="3"/>
          <c:tx>
            <c:v>2015</c:v>
          </c:tx>
          <c:invertIfNegative val="0"/>
          <c:val>
            <c:numRef>
              <c:f>'vl a'!$F$6:$F$17</c:f>
              <c:numCache>
                <c:formatCode>0</c:formatCode>
                <c:ptCount val="12"/>
                <c:pt idx="0">
                  <c:v>0</c:v>
                </c:pt>
                <c:pt idx="1">
                  <c:v>17</c:v>
                </c:pt>
                <c:pt idx="2">
                  <c:v>11</c:v>
                </c:pt>
                <c:pt idx="3">
                  <c:v>129</c:v>
                </c:pt>
                <c:pt idx="4">
                  <c:v>59</c:v>
                </c:pt>
                <c:pt idx="5">
                  <c:v>66</c:v>
                </c:pt>
                <c:pt idx="6">
                  <c:v>215</c:v>
                </c:pt>
                <c:pt idx="7">
                  <c:v>121</c:v>
                </c:pt>
                <c:pt idx="8">
                  <c:v>89</c:v>
                </c:pt>
                <c:pt idx="9">
                  <c:v>28</c:v>
                </c:pt>
                <c:pt idx="10">
                  <c:v>13</c:v>
                </c:pt>
                <c:pt idx="11">
                  <c:v>0</c:v>
                </c:pt>
              </c:numCache>
            </c:numRef>
          </c:val>
        </c:ser>
        <c:ser>
          <c:idx val="4"/>
          <c:order val="4"/>
          <c:tx>
            <c:v>2016</c:v>
          </c:tx>
          <c:invertIfNegative val="0"/>
          <c:val>
            <c:numRef>
              <c:f>'vl a'!$G$6:$G$17</c:f>
              <c:numCache>
                <c:formatCode>0</c:formatCode>
                <c:ptCount val="12"/>
                <c:pt idx="0">
                  <c:v>0</c:v>
                </c:pt>
                <c:pt idx="1">
                  <c:v>28</c:v>
                </c:pt>
                <c:pt idx="2">
                  <c:v>532</c:v>
                </c:pt>
                <c:pt idx="3">
                  <c:v>112</c:v>
                </c:pt>
                <c:pt idx="4">
                  <c:v>85</c:v>
                </c:pt>
                <c:pt idx="5">
                  <c:v>82</c:v>
                </c:pt>
                <c:pt idx="6">
                  <c:v>258</c:v>
                </c:pt>
                <c:pt idx="7">
                  <c:v>136</c:v>
                </c:pt>
                <c:pt idx="8">
                  <c:v>103</c:v>
                </c:pt>
                <c:pt idx="9">
                  <c:v>105</c:v>
                </c:pt>
                <c:pt idx="10">
                  <c:v>133</c:v>
                </c:pt>
                <c:pt idx="11">
                  <c:v>74</c:v>
                </c:pt>
              </c:numCache>
            </c:numRef>
          </c:val>
        </c:ser>
        <c:ser>
          <c:idx val="5"/>
          <c:order val="5"/>
          <c:tx>
            <c:v>2017</c:v>
          </c:tx>
          <c:invertIfNegative val="0"/>
          <c:val>
            <c:numRef>
              <c:f>'vl a'!$H$6:$H$17</c:f>
              <c:numCache>
                <c:formatCode>0</c:formatCode>
                <c:ptCount val="12"/>
                <c:pt idx="0">
                  <c:v>681.38</c:v>
                </c:pt>
                <c:pt idx="1">
                  <c:v>11.92</c:v>
                </c:pt>
                <c:pt idx="2">
                  <c:v>623.02</c:v>
                </c:pt>
                <c:pt idx="3">
                  <c:v>96.06</c:v>
                </c:pt>
                <c:pt idx="4">
                  <c:v>70.680000000000007</c:v>
                </c:pt>
                <c:pt idx="5">
                  <c:v>111.66</c:v>
                </c:pt>
                <c:pt idx="6">
                  <c:v>181.53</c:v>
                </c:pt>
                <c:pt idx="7">
                  <c:v>187.84</c:v>
                </c:pt>
                <c:pt idx="8">
                  <c:v>103.22</c:v>
                </c:pt>
                <c:pt idx="9">
                  <c:v>78.58</c:v>
                </c:pt>
                <c:pt idx="10">
                  <c:v>129.41</c:v>
                </c:pt>
                <c:pt idx="11">
                  <c:v>123.6</c:v>
                </c:pt>
              </c:numCache>
            </c:numRef>
          </c:val>
        </c:ser>
        <c:dLbls>
          <c:showLegendKey val="0"/>
          <c:showVal val="0"/>
          <c:showCatName val="0"/>
          <c:showSerName val="0"/>
          <c:showPercent val="0"/>
          <c:showBubbleSize val="0"/>
        </c:dLbls>
        <c:gapWidth val="150"/>
        <c:axId val="89237760"/>
        <c:axId val="89247744"/>
      </c:barChart>
      <c:catAx>
        <c:axId val="89237760"/>
        <c:scaling>
          <c:orientation val="minMax"/>
        </c:scaling>
        <c:delete val="0"/>
        <c:axPos val="b"/>
        <c:majorTickMark val="none"/>
        <c:minorTickMark val="none"/>
        <c:tickLblPos val="nextTo"/>
        <c:crossAx val="89247744"/>
        <c:crosses val="autoZero"/>
        <c:auto val="1"/>
        <c:lblAlgn val="ctr"/>
        <c:lblOffset val="100"/>
        <c:noMultiLvlLbl val="0"/>
      </c:catAx>
      <c:valAx>
        <c:axId val="89247744"/>
        <c:scaling>
          <c:orientation val="minMax"/>
        </c:scaling>
        <c:delete val="0"/>
        <c:axPos val="l"/>
        <c:majorGridlines/>
        <c:numFmt formatCode="0" sourceLinked="1"/>
        <c:majorTickMark val="none"/>
        <c:minorTickMark val="none"/>
        <c:tickLblPos val="nextTo"/>
        <c:crossAx val="89237760"/>
        <c:crosses val="autoZero"/>
        <c:crossBetween val="between"/>
      </c:valAx>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407807D1-B119-41F2-81DF-39128378BDAF}" type="datetimeFigureOut">
              <a:rPr lang="nl-BE" smtClean="0"/>
              <a:t>8/03/2018</a:t>
            </a:fld>
            <a:endParaRPr lang="nl-BE"/>
          </a:p>
        </p:txBody>
      </p:sp>
      <p:sp>
        <p:nvSpPr>
          <p:cNvPr id="4" name="Tijdelijke aanduiding voor voettekst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4537F2AC-5214-439F-9C84-F9937F02AC95}" type="slidenum">
              <a:rPr lang="nl-BE" smtClean="0"/>
              <a:t>‹nr.›</a:t>
            </a:fld>
            <a:endParaRPr lang="nl-BE"/>
          </a:p>
        </p:txBody>
      </p:sp>
    </p:spTree>
    <p:extLst>
      <p:ext uri="{BB962C8B-B14F-4D97-AF65-F5344CB8AC3E}">
        <p14:creationId xmlns:p14="http://schemas.microsoft.com/office/powerpoint/2010/main" val="2917897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ECBDD4EC-8BC8-4DF2-B0F7-6B19BD23522F}" type="datetimeFigureOut">
              <a:rPr lang="nl-BE" smtClean="0"/>
              <a:t>8/03/2018</a:t>
            </a:fld>
            <a:endParaRPr lang="nl-BE"/>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E84FB1EF-103E-4F1C-B005-4576B6DC8F33}" type="slidenum">
              <a:rPr lang="nl-BE" smtClean="0"/>
              <a:t>‹nr.›</a:t>
            </a:fld>
            <a:endParaRPr lang="nl-BE"/>
          </a:p>
        </p:txBody>
      </p:sp>
    </p:spTree>
    <p:extLst>
      <p:ext uri="{BB962C8B-B14F-4D97-AF65-F5344CB8AC3E}">
        <p14:creationId xmlns:p14="http://schemas.microsoft.com/office/powerpoint/2010/main" val="4787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a:t>
            </a:fld>
            <a:endParaRPr lang="nl-BE"/>
          </a:p>
        </p:txBody>
      </p:sp>
    </p:spTree>
    <p:extLst>
      <p:ext uri="{BB962C8B-B14F-4D97-AF65-F5344CB8AC3E}">
        <p14:creationId xmlns:p14="http://schemas.microsoft.com/office/powerpoint/2010/main" val="3309607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10</a:t>
            </a:fld>
            <a:endParaRPr lang="nl-BE">
              <a:solidFill>
                <a:prstClr val="black"/>
              </a:solidFill>
            </a:endParaRPr>
          </a:p>
        </p:txBody>
      </p:sp>
    </p:spTree>
    <p:extLst>
      <p:ext uri="{BB962C8B-B14F-4D97-AF65-F5344CB8AC3E}">
        <p14:creationId xmlns:p14="http://schemas.microsoft.com/office/powerpoint/2010/main" val="1508206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11</a:t>
            </a:fld>
            <a:endParaRPr lang="nl-BE"/>
          </a:p>
        </p:txBody>
      </p:sp>
    </p:spTree>
    <p:extLst>
      <p:ext uri="{BB962C8B-B14F-4D97-AF65-F5344CB8AC3E}">
        <p14:creationId xmlns:p14="http://schemas.microsoft.com/office/powerpoint/2010/main" val="321480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12</a:t>
            </a:fld>
            <a:endParaRPr lang="nl-BE"/>
          </a:p>
        </p:txBody>
      </p:sp>
    </p:spTree>
    <p:extLst>
      <p:ext uri="{BB962C8B-B14F-4D97-AF65-F5344CB8AC3E}">
        <p14:creationId xmlns:p14="http://schemas.microsoft.com/office/powerpoint/2010/main" val="2566407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13</a:t>
            </a:fld>
            <a:endParaRPr lang="nl-BE"/>
          </a:p>
        </p:txBody>
      </p:sp>
    </p:spTree>
    <p:extLst>
      <p:ext uri="{BB962C8B-B14F-4D97-AF65-F5344CB8AC3E}">
        <p14:creationId xmlns:p14="http://schemas.microsoft.com/office/powerpoint/2010/main" val="3141458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14</a:t>
            </a:fld>
            <a:endParaRPr lang="nl-BE">
              <a:solidFill>
                <a:prstClr val="black"/>
              </a:solidFill>
            </a:endParaRPr>
          </a:p>
        </p:txBody>
      </p:sp>
    </p:spTree>
    <p:extLst>
      <p:ext uri="{BB962C8B-B14F-4D97-AF65-F5344CB8AC3E}">
        <p14:creationId xmlns:p14="http://schemas.microsoft.com/office/powerpoint/2010/main" val="103185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totalen voor het </a:t>
            </a:r>
            <a:r>
              <a:rPr lang="nl-BE" dirty="0" err="1" smtClean="0"/>
              <a:t>rodenticidengebruik</a:t>
            </a:r>
            <a:r>
              <a:rPr lang="nl-BE" baseline="0" dirty="0" smtClean="0"/>
              <a:t> zijn in sommige gevallen te nuanceren daar we niet van alle gemeentelijke werkingen cijfers ontvingen. In 2015 vond het regionaal comité ook in het vroege najaar plaats waardoor heel wat cijfermateriaal ontbreekt.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15</a:t>
            </a:fld>
            <a:endParaRPr lang="nl-BE"/>
          </a:p>
        </p:txBody>
      </p:sp>
    </p:spTree>
    <p:extLst>
      <p:ext uri="{BB962C8B-B14F-4D97-AF65-F5344CB8AC3E}">
        <p14:creationId xmlns:p14="http://schemas.microsoft.com/office/powerpoint/2010/main" val="3915108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Verhouding</a:t>
            </a:r>
            <a:r>
              <a:rPr lang="nl-BE" baseline="0" dirty="0" smtClean="0"/>
              <a:t> openbaar en privaat terrein soms erg verschillend.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16</a:t>
            </a:fld>
            <a:endParaRPr lang="nl-BE"/>
          </a:p>
        </p:txBody>
      </p:sp>
    </p:spTree>
    <p:extLst>
      <p:ext uri="{BB962C8B-B14F-4D97-AF65-F5344CB8AC3E}">
        <p14:creationId xmlns:p14="http://schemas.microsoft.com/office/powerpoint/2010/main" val="156339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17</a:t>
            </a:fld>
            <a:endParaRPr lang="nl-BE"/>
          </a:p>
        </p:txBody>
      </p:sp>
    </p:spTree>
    <p:extLst>
      <p:ext uri="{BB962C8B-B14F-4D97-AF65-F5344CB8AC3E}">
        <p14:creationId xmlns:p14="http://schemas.microsoft.com/office/powerpoint/2010/main" val="993784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Mogen wij vragen aan de afgevaardigden van de gemeentelijke werkingen om een toelichting te geven bij het </a:t>
            </a:r>
            <a:r>
              <a:rPr lang="nl-BE" dirty="0" err="1" smtClean="0"/>
              <a:t>rodenticiden</a:t>
            </a:r>
            <a:r>
              <a:rPr lang="nl-BE" baseline="0" dirty="0" smtClean="0"/>
              <a:t> gebruik in de gemeenten.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18</a:t>
            </a:fld>
            <a:endParaRPr lang="nl-BE"/>
          </a:p>
        </p:txBody>
      </p:sp>
    </p:spTree>
    <p:extLst>
      <p:ext uri="{BB962C8B-B14F-4D97-AF65-F5344CB8AC3E}">
        <p14:creationId xmlns:p14="http://schemas.microsoft.com/office/powerpoint/2010/main" val="2338626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19</a:t>
            </a:fld>
            <a:endParaRPr lang="nl-BE">
              <a:solidFill>
                <a:prstClr val="black"/>
              </a:solidFill>
            </a:endParaRPr>
          </a:p>
        </p:txBody>
      </p:sp>
    </p:spTree>
    <p:extLst>
      <p:ext uri="{BB962C8B-B14F-4D97-AF65-F5344CB8AC3E}">
        <p14:creationId xmlns:p14="http://schemas.microsoft.com/office/powerpoint/2010/main" val="26150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a:t>
            </a:fld>
            <a:endParaRPr lang="nl-BE"/>
          </a:p>
        </p:txBody>
      </p:sp>
    </p:spTree>
    <p:extLst>
      <p:ext uri="{BB962C8B-B14F-4D97-AF65-F5344CB8AC3E}">
        <p14:creationId xmlns:p14="http://schemas.microsoft.com/office/powerpoint/2010/main" val="255238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20</a:t>
            </a:fld>
            <a:endParaRPr lang="nl-BE"/>
          </a:p>
        </p:txBody>
      </p:sp>
    </p:spTree>
    <p:extLst>
      <p:ext uri="{BB962C8B-B14F-4D97-AF65-F5344CB8AC3E}">
        <p14:creationId xmlns:p14="http://schemas.microsoft.com/office/powerpoint/2010/main" val="631024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21</a:t>
            </a:fld>
            <a:endParaRPr lang="nl-BE"/>
          </a:p>
        </p:txBody>
      </p:sp>
    </p:spTree>
    <p:extLst>
      <p:ext uri="{BB962C8B-B14F-4D97-AF65-F5344CB8AC3E}">
        <p14:creationId xmlns:p14="http://schemas.microsoft.com/office/powerpoint/2010/main" val="512948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22</a:t>
            </a:fld>
            <a:endParaRPr lang="nl-BE"/>
          </a:p>
        </p:txBody>
      </p:sp>
    </p:spTree>
    <p:extLst>
      <p:ext uri="{BB962C8B-B14F-4D97-AF65-F5344CB8AC3E}">
        <p14:creationId xmlns:p14="http://schemas.microsoft.com/office/powerpoint/2010/main" val="2823581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23</a:t>
            </a:fld>
            <a:endParaRPr lang="nl-BE">
              <a:solidFill>
                <a:prstClr val="black"/>
              </a:solidFill>
            </a:endParaRPr>
          </a:p>
        </p:txBody>
      </p:sp>
    </p:spTree>
    <p:extLst>
      <p:ext uri="{BB962C8B-B14F-4D97-AF65-F5344CB8AC3E}">
        <p14:creationId xmlns:p14="http://schemas.microsoft.com/office/powerpoint/2010/main" val="2576287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24</a:t>
            </a:fld>
            <a:endParaRPr lang="nl-BE">
              <a:solidFill>
                <a:prstClr val="black"/>
              </a:solidFill>
            </a:endParaRPr>
          </a:p>
        </p:txBody>
      </p:sp>
    </p:spTree>
    <p:extLst>
      <p:ext uri="{BB962C8B-B14F-4D97-AF65-F5344CB8AC3E}">
        <p14:creationId xmlns:p14="http://schemas.microsoft.com/office/powerpoint/2010/main" val="3698545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25</a:t>
            </a:fld>
            <a:endParaRPr lang="nl-BE"/>
          </a:p>
        </p:txBody>
      </p:sp>
    </p:spTree>
    <p:extLst>
      <p:ext uri="{BB962C8B-B14F-4D97-AF65-F5344CB8AC3E}">
        <p14:creationId xmlns:p14="http://schemas.microsoft.com/office/powerpoint/2010/main" val="2651106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26</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27</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28</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29</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a:t>
            </a:fld>
            <a:endParaRPr lang="nl-BE"/>
          </a:p>
        </p:txBody>
      </p:sp>
    </p:spTree>
    <p:extLst>
      <p:ext uri="{BB962C8B-B14F-4D97-AF65-F5344CB8AC3E}">
        <p14:creationId xmlns:p14="http://schemas.microsoft.com/office/powerpoint/2010/main" val="2552382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30</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31</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32</a:t>
            </a:fld>
            <a:endParaRPr lang="nl-BE">
              <a:solidFill>
                <a:prstClr val="black"/>
              </a:solidFill>
            </a:endParaRPr>
          </a:p>
        </p:txBody>
      </p:sp>
    </p:spTree>
    <p:extLst>
      <p:ext uri="{BB962C8B-B14F-4D97-AF65-F5344CB8AC3E}">
        <p14:creationId xmlns:p14="http://schemas.microsoft.com/office/powerpoint/2010/main" val="73479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33</a:t>
            </a:fld>
            <a:endParaRPr lang="nl-BE">
              <a:solidFill>
                <a:prstClr val="black"/>
              </a:solidFill>
            </a:endParaRPr>
          </a:p>
        </p:txBody>
      </p:sp>
    </p:spTree>
    <p:extLst>
      <p:ext uri="{BB962C8B-B14F-4D97-AF65-F5344CB8AC3E}">
        <p14:creationId xmlns:p14="http://schemas.microsoft.com/office/powerpoint/2010/main" val="229063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Proportionele maatregelen treffen -&gt; niet alle soorten uitroeien, maar kosten- batenanalyse maken. Ook kostenefficiënt te werk gaan en dus liever vroeg ingrijpen</a:t>
            </a:r>
            <a:r>
              <a:rPr lang="nl-BE" baseline="0" dirty="0" smtClean="0"/>
              <a:t> dan laat.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34</a:t>
            </a:fld>
            <a:endParaRPr lang="nl-BE">
              <a:solidFill>
                <a:prstClr val="black"/>
              </a:solidFill>
            </a:endParaRPr>
          </a:p>
        </p:txBody>
      </p:sp>
    </p:spTree>
    <p:extLst>
      <p:ext uri="{BB962C8B-B14F-4D97-AF65-F5344CB8AC3E}">
        <p14:creationId xmlns:p14="http://schemas.microsoft.com/office/powerpoint/2010/main" val="1244848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35</a:t>
            </a:fld>
            <a:endParaRPr lang="nl-BE">
              <a:solidFill>
                <a:prstClr val="black"/>
              </a:solidFill>
            </a:endParaRPr>
          </a:p>
        </p:txBody>
      </p:sp>
    </p:spTree>
    <p:extLst>
      <p:ext uri="{BB962C8B-B14F-4D97-AF65-F5344CB8AC3E}">
        <p14:creationId xmlns:p14="http://schemas.microsoft.com/office/powerpoint/2010/main" val="1430946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36</a:t>
            </a:fld>
            <a:endParaRPr lang="nl-BE">
              <a:solidFill>
                <a:prstClr val="black"/>
              </a:solidFill>
            </a:endParaRPr>
          </a:p>
        </p:txBody>
      </p:sp>
    </p:spTree>
    <p:extLst>
      <p:ext uri="{BB962C8B-B14F-4D97-AF65-F5344CB8AC3E}">
        <p14:creationId xmlns:p14="http://schemas.microsoft.com/office/powerpoint/2010/main" val="1657532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37</a:t>
            </a:fld>
            <a:endParaRPr lang="nl-BE">
              <a:solidFill>
                <a:prstClr val="black"/>
              </a:solidFill>
            </a:endParaRPr>
          </a:p>
        </p:txBody>
      </p:sp>
    </p:spTree>
    <p:extLst>
      <p:ext uri="{BB962C8B-B14F-4D97-AF65-F5344CB8AC3E}">
        <p14:creationId xmlns:p14="http://schemas.microsoft.com/office/powerpoint/2010/main" val="2272617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38</a:t>
            </a:fld>
            <a:endParaRPr lang="nl-BE">
              <a:solidFill>
                <a:prstClr val="black"/>
              </a:solidFill>
            </a:endParaRPr>
          </a:p>
        </p:txBody>
      </p:sp>
    </p:spTree>
    <p:extLst>
      <p:ext uri="{BB962C8B-B14F-4D97-AF65-F5344CB8AC3E}">
        <p14:creationId xmlns:p14="http://schemas.microsoft.com/office/powerpoint/2010/main" val="1197607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39</a:t>
            </a:fld>
            <a:endParaRPr lang="nl-BE">
              <a:solidFill>
                <a:prstClr val="black"/>
              </a:solidFill>
            </a:endParaRPr>
          </a:p>
        </p:txBody>
      </p:sp>
    </p:spTree>
    <p:extLst>
      <p:ext uri="{BB962C8B-B14F-4D97-AF65-F5344CB8AC3E}">
        <p14:creationId xmlns:p14="http://schemas.microsoft.com/office/powerpoint/2010/main" val="1651695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a:t>
            </a:fld>
            <a:endParaRPr lang="nl-BE"/>
          </a:p>
        </p:txBody>
      </p:sp>
    </p:spTree>
    <p:extLst>
      <p:ext uri="{BB962C8B-B14F-4D97-AF65-F5344CB8AC3E}">
        <p14:creationId xmlns:p14="http://schemas.microsoft.com/office/powerpoint/2010/main" val="3712029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40</a:t>
            </a:fld>
            <a:endParaRPr lang="nl-BE">
              <a:solidFill>
                <a:prstClr val="black"/>
              </a:solidFill>
            </a:endParaRPr>
          </a:p>
        </p:txBody>
      </p:sp>
    </p:spTree>
    <p:extLst>
      <p:ext uri="{BB962C8B-B14F-4D97-AF65-F5344CB8AC3E}">
        <p14:creationId xmlns:p14="http://schemas.microsoft.com/office/powerpoint/2010/main" val="1954238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41</a:t>
            </a:fld>
            <a:endParaRPr lang="nl-BE">
              <a:solidFill>
                <a:prstClr val="black"/>
              </a:solidFill>
            </a:endParaRPr>
          </a:p>
        </p:txBody>
      </p:sp>
    </p:spTree>
    <p:extLst>
      <p:ext uri="{BB962C8B-B14F-4D97-AF65-F5344CB8AC3E}">
        <p14:creationId xmlns:p14="http://schemas.microsoft.com/office/powerpoint/2010/main" val="1269733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Waarom deze 37? Cf. op 12000.</a:t>
            </a:r>
            <a:r>
              <a:rPr lang="nl-BE" baseline="0" dirty="0" smtClean="0"/>
              <a:t> Lidstaten samen rond de tafel, heel wat soorten besproken. Een </a:t>
            </a:r>
            <a:r>
              <a:rPr lang="nl-BE" i="1" baseline="0" dirty="0" smtClean="0"/>
              <a:t>risicobeoordelingsrapport</a:t>
            </a:r>
            <a:r>
              <a:rPr lang="nl-BE" baseline="0" dirty="0" smtClean="0"/>
              <a:t>. En dus kwam er een basislijst</a:t>
            </a: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solidFill>
                  <a:prstClr val="black"/>
                </a:solidFill>
              </a:rPr>
              <a:pPr/>
              <a:t>42</a:t>
            </a:fld>
            <a:endParaRPr lang="nl-BE">
              <a:solidFill>
                <a:prstClr val="black"/>
              </a:solidFill>
            </a:endParaRPr>
          </a:p>
        </p:txBody>
      </p:sp>
    </p:spTree>
    <p:extLst>
      <p:ext uri="{BB962C8B-B14F-4D97-AF65-F5344CB8AC3E}">
        <p14:creationId xmlns:p14="http://schemas.microsoft.com/office/powerpoint/2010/main" val="4037255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Waarom deze 37? Cf. op 12000.</a:t>
            </a:r>
            <a:r>
              <a:rPr lang="nl-BE" baseline="0" dirty="0" smtClean="0"/>
              <a:t> Lidstaten samen rond de tafel, heel wat soorten besproken. Een </a:t>
            </a:r>
            <a:r>
              <a:rPr lang="nl-BE" i="1" baseline="0" dirty="0" smtClean="0"/>
              <a:t>risicobeoordelingsrapport</a:t>
            </a:r>
            <a:r>
              <a:rPr lang="nl-BE" baseline="0" dirty="0" smtClean="0"/>
              <a:t>. En dus kwam er een basislijst. </a:t>
            </a: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solidFill>
                  <a:prstClr val="black"/>
                </a:solidFill>
              </a:rPr>
              <a:pPr/>
              <a:t>43</a:t>
            </a:fld>
            <a:endParaRPr lang="nl-BE">
              <a:solidFill>
                <a:prstClr val="black"/>
              </a:solidFill>
            </a:endParaRPr>
          </a:p>
        </p:txBody>
      </p:sp>
    </p:spTree>
    <p:extLst>
      <p:ext uri="{BB962C8B-B14F-4D97-AF65-F5344CB8AC3E}">
        <p14:creationId xmlns:p14="http://schemas.microsoft.com/office/powerpoint/2010/main" val="4037255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44</a:t>
            </a:fld>
            <a:endParaRPr lang="nl-BE">
              <a:solidFill>
                <a:prstClr val="black"/>
              </a:solidFill>
            </a:endParaRPr>
          </a:p>
        </p:txBody>
      </p:sp>
    </p:spTree>
    <p:extLst>
      <p:ext uri="{BB962C8B-B14F-4D97-AF65-F5344CB8AC3E}">
        <p14:creationId xmlns:p14="http://schemas.microsoft.com/office/powerpoint/2010/main" val="603142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Enkele</a:t>
            </a:r>
            <a:r>
              <a:rPr lang="nl-BE" baseline="0" dirty="0" smtClean="0"/>
              <a:t> voorbeelden.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45</a:t>
            </a:fld>
            <a:endParaRPr lang="nl-BE">
              <a:solidFill>
                <a:prstClr val="black"/>
              </a:solidFill>
            </a:endParaRPr>
          </a:p>
        </p:txBody>
      </p:sp>
    </p:spTree>
    <p:extLst>
      <p:ext uri="{BB962C8B-B14F-4D97-AF65-F5344CB8AC3E}">
        <p14:creationId xmlns:p14="http://schemas.microsoft.com/office/powerpoint/2010/main" val="1751546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46</a:t>
            </a:fld>
            <a:endParaRPr lang="nl-BE">
              <a:solidFill>
                <a:prstClr val="black"/>
              </a:solidFill>
            </a:endParaRPr>
          </a:p>
        </p:txBody>
      </p:sp>
    </p:spTree>
    <p:extLst>
      <p:ext uri="{BB962C8B-B14F-4D97-AF65-F5344CB8AC3E}">
        <p14:creationId xmlns:p14="http://schemas.microsoft.com/office/powerpoint/2010/main" val="3434611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47</a:t>
            </a:fld>
            <a:endParaRPr lang="nl-BE">
              <a:solidFill>
                <a:prstClr val="black"/>
              </a:solidFill>
            </a:endParaRPr>
          </a:p>
        </p:txBody>
      </p:sp>
    </p:spTree>
    <p:extLst>
      <p:ext uri="{BB962C8B-B14F-4D97-AF65-F5344CB8AC3E}">
        <p14:creationId xmlns:p14="http://schemas.microsoft.com/office/powerpoint/2010/main" val="49388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48</a:t>
            </a:fld>
            <a:endParaRPr lang="nl-BE">
              <a:solidFill>
                <a:prstClr val="black"/>
              </a:solidFill>
            </a:endParaRPr>
          </a:p>
        </p:txBody>
      </p:sp>
    </p:spTree>
    <p:extLst>
      <p:ext uri="{BB962C8B-B14F-4D97-AF65-F5344CB8AC3E}">
        <p14:creationId xmlns:p14="http://schemas.microsoft.com/office/powerpoint/2010/main" val="1873029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49</a:t>
            </a:fld>
            <a:endParaRPr lang="nl-BE"/>
          </a:p>
        </p:txBody>
      </p:sp>
    </p:spTree>
    <p:extLst>
      <p:ext uri="{BB962C8B-B14F-4D97-AF65-F5344CB8AC3E}">
        <p14:creationId xmlns:p14="http://schemas.microsoft.com/office/powerpoint/2010/main" val="2924261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smtClean="0"/>
              <a:t>Doel:Informeren</a:t>
            </a:r>
            <a:r>
              <a:rPr lang="nl-BE" dirty="0" smtClean="0"/>
              <a:t> toestand</a:t>
            </a:r>
          </a:p>
          <a:p>
            <a:pPr lvl="3"/>
            <a:r>
              <a:rPr lang="nl-BE" dirty="0" smtClean="0"/>
              <a:t>Netwerken</a:t>
            </a:r>
          </a:p>
          <a:p>
            <a:pPr lvl="3"/>
            <a:r>
              <a:rPr lang="nl-BE" dirty="0" smtClean="0"/>
              <a:t>Evoluties binnen werkgebied delen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5</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50</a:t>
            </a:fld>
            <a:endParaRPr lang="nl-BE"/>
          </a:p>
        </p:txBody>
      </p:sp>
    </p:spTree>
    <p:extLst>
      <p:ext uri="{BB962C8B-B14F-4D97-AF65-F5344CB8AC3E}">
        <p14:creationId xmlns:p14="http://schemas.microsoft.com/office/powerpoint/2010/main" val="32358606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51</a:t>
            </a:fld>
            <a:endParaRPr lang="nl-BE"/>
          </a:p>
        </p:txBody>
      </p:sp>
    </p:spTree>
    <p:extLst>
      <p:ext uri="{BB962C8B-B14F-4D97-AF65-F5344CB8AC3E}">
        <p14:creationId xmlns:p14="http://schemas.microsoft.com/office/powerpoint/2010/main" val="39107900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52</a:t>
            </a:fld>
            <a:endParaRPr lang="nl-BE"/>
          </a:p>
        </p:txBody>
      </p:sp>
    </p:spTree>
    <p:extLst>
      <p:ext uri="{BB962C8B-B14F-4D97-AF65-F5344CB8AC3E}">
        <p14:creationId xmlns:p14="http://schemas.microsoft.com/office/powerpoint/2010/main" val="23288033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53</a:t>
            </a:fld>
            <a:endParaRPr lang="nl-BE"/>
          </a:p>
        </p:txBody>
      </p:sp>
    </p:spTree>
    <p:extLst>
      <p:ext uri="{BB962C8B-B14F-4D97-AF65-F5344CB8AC3E}">
        <p14:creationId xmlns:p14="http://schemas.microsoft.com/office/powerpoint/2010/main" val="3857783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54</a:t>
            </a:fld>
            <a:endParaRPr lang="nl-BE"/>
          </a:p>
        </p:txBody>
      </p:sp>
    </p:spTree>
    <p:extLst>
      <p:ext uri="{BB962C8B-B14F-4D97-AF65-F5344CB8AC3E}">
        <p14:creationId xmlns:p14="http://schemas.microsoft.com/office/powerpoint/2010/main" val="20414862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55</a:t>
            </a:fld>
            <a:endParaRPr lang="nl-BE"/>
          </a:p>
        </p:txBody>
      </p:sp>
    </p:spTree>
    <p:extLst>
      <p:ext uri="{BB962C8B-B14F-4D97-AF65-F5344CB8AC3E}">
        <p14:creationId xmlns:p14="http://schemas.microsoft.com/office/powerpoint/2010/main" val="41709871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56</a:t>
            </a:fld>
            <a:endParaRPr lang="nl-BE"/>
          </a:p>
        </p:txBody>
      </p:sp>
    </p:spTree>
    <p:extLst>
      <p:ext uri="{BB962C8B-B14F-4D97-AF65-F5344CB8AC3E}">
        <p14:creationId xmlns:p14="http://schemas.microsoft.com/office/powerpoint/2010/main" val="1285786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57</a:t>
            </a:fld>
            <a:endParaRPr lang="nl-BE"/>
          </a:p>
        </p:txBody>
      </p:sp>
    </p:spTree>
    <p:extLst>
      <p:ext uri="{BB962C8B-B14F-4D97-AF65-F5344CB8AC3E}">
        <p14:creationId xmlns:p14="http://schemas.microsoft.com/office/powerpoint/2010/main" val="29052462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58</a:t>
            </a:fld>
            <a:endParaRPr lang="nl-BE"/>
          </a:p>
        </p:txBody>
      </p:sp>
    </p:spTree>
    <p:extLst>
      <p:ext uri="{BB962C8B-B14F-4D97-AF65-F5344CB8AC3E}">
        <p14:creationId xmlns:p14="http://schemas.microsoft.com/office/powerpoint/2010/main" val="37351158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59</a:t>
            </a:fld>
            <a:endParaRPr lang="nl-BE"/>
          </a:p>
        </p:txBody>
      </p:sp>
    </p:spTree>
    <p:extLst>
      <p:ext uri="{BB962C8B-B14F-4D97-AF65-F5344CB8AC3E}">
        <p14:creationId xmlns:p14="http://schemas.microsoft.com/office/powerpoint/2010/main" val="1547408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Voorstelling werking</a:t>
            </a:r>
            <a:r>
              <a:rPr lang="nl-BE" baseline="0" dirty="0" smtClean="0"/>
              <a:t> RATO vzw: Wij werken samen met Oost-Vlaamse gemeenten, waar we rattenbestrijding opnemen en soms ook extra diensten verlenen. Daarnaast zijn wij verantwoordelijk voor de waterlopen 2</a:t>
            </a:r>
            <a:r>
              <a:rPr lang="nl-BE" baseline="30000" dirty="0" smtClean="0"/>
              <a:t>de</a:t>
            </a:r>
            <a:r>
              <a:rPr lang="nl-BE" baseline="0" dirty="0" smtClean="0"/>
              <a:t> categorie binnen de provincie Oost-Vlaanderen als ook prospectie in de polders en wateringen. In opdracht van de dienst waterlopen van de provincie Oost-Vlaanderen voeren wij ook beheer en bestrijding uit van een aantal uitheemse, invasieve plantensoorten. </a:t>
            </a:r>
            <a:endParaRPr lang="nl-BE" dirty="0" smtClean="0"/>
          </a:p>
          <a:p>
            <a:endParaRPr lang="nl-BE" dirty="0" smtClean="0"/>
          </a:p>
          <a:p>
            <a:pPr lvl="2"/>
            <a:endParaRPr lang="nl-BE" dirty="0" smtClean="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6</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60</a:t>
            </a:fld>
            <a:endParaRPr lang="nl-BE"/>
          </a:p>
        </p:txBody>
      </p:sp>
    </p:spTree>
    <p:extLst>
      <p:ext uri="{BB962C8B-B14F-4D97-AF65-F5344CB8AC3E}">
        <p14:creationId xmlns:p14="http://schemas.microsoft.com/office/powerpoint/2010/main" val="5009442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61</a:t>
            </a:fld>
            <a:endParaRPr lang="nl-BE"/>
          </a:p>
        </p:txBody>
      </p:sp>
    </p:spTree>
    <p:extLst>
      <p:ext uri="{BB962C8B-B14F-4D97-AF65-F5344CB8AC3E}">
        <p14:creationId xmlns:p14="http://schemas.microsoft.com/office/powerpoint/2010/main" val="17316998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62</a:t>
            </a:fld>
            <a:endParaRPr lang="nl-BE">
              <a:solidFill>
                <a:prstClr val="black"/>
              </a:solidFill>
            </a:endParaRPr>
          </a:p>
        </p:txBody>
      </p:sp>
    </p:spTree>
    <p:extLst>
      <p:ext uri="{BB962C8B-B14F-4D97-AF65-F5344CB8AC3E}">
        <p14:creationId xmlns:p14="http://schemas.microsoft.com/office/powerpoint/2010/main" val="1149239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voorgestelde cijfers betreffen de cijfers van de provinciale bestrijders, RATO, gemeentelijke bestrijders en op de volgende slide de cijfers van de VMM. </a:t>
            </a:r>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7</a:t>
            </a:fld>
            <a:endParaRPr lang="nl-BE"/>
          </a:p>
        </p:txBody>
      </p:sp>
    </p:spTree>
    <p:extLst>
      <p:ext uri="{BB962C8B-B14F-4D97-AF65-F5344CB8AC3E}">
        <p14:creationId xmlns:p14="http://schemas.microsoft.com/office/powerpoint/2010/main" val="1805620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Opgelijst</a:t>
            </a:r>
            <a:r>
              <a:rPr lang="nl-BE" dirty="0" smtClean="0"/>
              <a:t> per gemeente </a:t>
            </a:r>
            <a:r>
              <a:rPr lang="nl-BE" dirty="0" err="1" smtClean="0"/>
              <a:t>tov</a:t>
            </a:r>
            <a:r>
              <a:rPr lang="nl-BE" dirty="0" smtClean="0"/>
              <a:t> 2016</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8</a:t>
            </a:fld>
            <a:endParaRPr lang="nl-BE"/>
          </a:p>
        </p:txBody>
      </p:sp>
    </p:spTree>
    <p:extLst>
      <p:ext uri="{BB962C8B-B14F-4D97-AF65-F5344CB8AC3E}">
        <p14:creationId xmlns:p14="http://schemas.microsoft.com/office/powerpoint/2010/main" val="3408037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Muskusratten</a:t>
            </a:r>
            <a:r>
              <a:rPr lang="nl-BE" baseline="0" dirty="0" smtClean="0"/>
              <a:t> zorgen in Oost-Vlaanderen voor (economische) schade -&gt; een goede muskusrattenwerking is dus nog altijd belangrijk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9</a:t>
            </a:fld>
            <a:endParaRPr lang="nl-BE">
              <a:solidFill>
                <a:prstClr val="black"/>
              </a:solidFill>
            </a:endParaRPr>
          </a:p>
        </p:txBody>
      </p:sp>
    </p:spTree>
    <p:extLst>
      <p:ext uri="{BB962C8B-B14F-4D97-AF65-F5344CB8AC3E}">
        <p14:creationId xmlns:p14="http://schemas.microsoft.com/office/powerpoint/2010/main" val="1508206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7381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33025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1086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79499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40912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083751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17099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82151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58712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49236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9985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29837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449973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2123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92749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Obj">
  <p:cSld name="Titel, 2 inhoudselementen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457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457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half" idx="3"/>
          </p:nvPr>
        </p:nvSpPr>
        <p:spPr>
          <a:xfrm>
            <a:off x="4648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datum 5"/>
          <p:cNvSpPr>
            <a:spLocks noGrp="1"/>
          </p:cNvSpPr>
          <p:nvPr>
            <p:ph type="dt" sz="half" idx="10"/>
          </p:nvPr>
        </p:nvSpPr>
        <p:spPr>
          <a:xfrm>
            <a:off x="457200" y="6245225"/>
            <a:ext cx="2133600" cy="476250"/>
          </a:xfrm>
        </p:spPr>
        <p:txBody>
          <a:bodyPr/>
          <a:lstStyle>
            <a:lvl1pPr>
              <a:defRPr/>
            </a:lvl1pPr>
          </a:lstStyle>
          <a:p>
            <a:endParaRPr lang="nl-NL">
              <a:solidFill>
                <a:prstClr val="black">
                  <a:tint val="75000"/>
                </a:prstClr>
              </a:solidFill>
            </a:endParaRPr>
          </a:p>
        </p:txBody>
      </p:sp>
      <p:sp>
        <p:nvSpPr>
          <p:cNvPr id="7" name="Tijdelijke aanduiding voor voettekst 6"/>
          <p:cNvSpPr>
            <a:spLocks noGrp="1"/>
          </p:cNvSpPr>
          <p:nvPr>
            <p:ph type="ftr" sz="quarter" idx="11"/>
          </p:nvPr>
        </p:nvSpPr>
        <p:spPr>
          <a:xfrm>
            <a:off x="3124200" y="6245225"/>
            <a:ext cx="2895600" cy="476250"/>
          </a:xfrm>
        </p:spPr>
        <p:txBody>
          <a:bodyPr/>
          <a:lstStyle>
            <a:lvl1pPr>
              <a:defRPr/>
            </a:lvl1pPr>
          </a:lstStyle>
          <a:p>
            <a:endParaRPr lang="nl-NL">
              <a:solidFill>
                <a:prstClr val="black">
                  <a:tint val="75000"/>
                </a:prstClr>
              </a:solidFill>
            </a:endParaRPr>
          </a:p>
        </p:txBody>
      </p:sp>
      <p:sp>
        <p:nvSpPr>
          <p:cNvPr id="8" name="Tijdelijke aanduiding voor dianummer 7"/>
          <p:cNvSpPr>
            <a:spLocks noGrp="1"/>
          </p:cNvSpPr>
          <p:nvPr>
            <p:ph type="sldNum" sz="quarter" idx="12"/>
          </p:nvPr>
        </p:nvSpPr>
        <p:spPr>
          <a:xfrm>
            <a:off x="6553200" y="6245225"/>
            <a:ext cx="2133600" cy="476250"/>
          </a:xfrm>
        </p:spPr>
        <p:txBody>
          <a:bodyPr/>
          <a:lstStyle>
            <a:lvl1pPr>
              <a:defRPr/>
            </a:lvl1pPr>
          </a:lstStyle>
          <a:p>
            <a:fld id="{054F9E10-7AF8-495C-A398-451E097C904F}"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165029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457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quarter" idx="3"/>
          </p:nvPr>
        </p:nvSpPr>
        <p:spPr>
          <a:xfrm>
            <a:off x="457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inhoud 5"/>
          <p:cNvSpPr>
            <a:spLocks noGrp="1"/>
          </p:cNvSpPr>
          <p:nvPr>
            <p:ph sz="quarter" idx="4"/>
          </p:nvPr>
        </p:nvSpPr>
        <p:spPr>
          <a:xfrm>
            <a:off x="4648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a:xfrm>
            <a:off x="457200" y="6245225"/>
            <a:ext cx="2133600" cy="476250"/>
          </a:xfrm>
        </p:spPr>
        <p:txBody>
          <a:bodyPr/>
          <a:lstStyle>
            <a:lvl1pPr>
              <a:defRPr/>
            </a:lvl1pPr>
          </a:lstStyle>
          <a:p>
            <a:endParaRPr lang="nl-NL">
              <a:solidFill>
                <a:prstClr val="black">
                  <a:tint val="75000"/>
                </a:prstClr>
              </a:solidFill>
            </a:endParaRPr>
          </a:p>
        </p:txBody>
      </p:sp>
      <p:sp>
        <p:nvSpPr>
          <p:cNvPr id="8" name="Tijdelijke aanduiding voor voettekst 7"/>
          <p:cNvSpPr>
            <a:spLocks noGrp="1"/>
          </p:cNvSpPr>
          <p:nvPr>
            <p:ph type="ftr" sz="quarter" idx="11"/>
          </p:nvPr>
        </p:nvSpPr>
        <p:spPr>
          <a:xfrm>
            <a:off x="3124200" y="6245225"/>
            <a:ext cx="2895600" cy="476250"/>
          </a:xfrm>
        </p:spPr>
        <p:txBody>
          <a:bodyPr/>
          <a:lstStyle>
            <a:lvl1pPr>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a:xfrm>
            <a:off x="6553200" y="6245225"/>
            <a:ext cx="2133600" cy="476250"/>
          </a:xfrm>
        </p:spPr>
        <p:txBody>
          <a:bodyPr/>
          <a:lstStyle>
            <a:lvl1pPr>
              <a:defRPr/>
            </a:lvl1pPr>
          </a:lstStyle>
          <a:p>
            <a:fld id="{74E40DDA-C863-4B0F-B9C6-5EA8A1F8B8EC}"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52755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en-GB"/>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710218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036253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GB"/>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279052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0680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GB"/>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7" name="Tijdelijke aanduiding voor datum 6"/>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en-GB">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697981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749047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datum 2"/>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en-GB">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53211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en-GB">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1519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GB"/>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122242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GB"/>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004465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08670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en-GB"/>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675163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62001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74368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695487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40410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t>8/03/2018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914521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00130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40081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20388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53360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40526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71948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99630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160952534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01668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8855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t>8/03/2018</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538217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1288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95394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33494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34226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5519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52589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16607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43754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94275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40409195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t>8/03/2018</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943656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58867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184809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23329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534989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10002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8332692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30647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686544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2386360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68767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t>8/03/2018</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746423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187045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369542034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17824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30807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690715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4792394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4978297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10825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718621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7781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8/03/2018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493173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401105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630505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388101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287280450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27334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88498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52308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042308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71619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88197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8/03/2018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217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38871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64540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2402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74919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949942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3636299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g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2.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gi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2.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t>‹nr.›</a:t>
            </a:fld>
            <a:endParaRPr lang="nl-BE"/>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4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3163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en-GB"/>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056998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0432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5343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73609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4745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266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health.belgium.be/nl/gesloten-circuit#1"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hyperlink" Target="http://waarnemingen.be/" TargetMode="External"/><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49.xml"/><Relationship Id="rId4" Type="http://schemas.openxmlformats.org/officeDocument/2006/relationships/hyperlink" Target="http://eur-lex.europa.eu/legal-content/NL/TXT/?qid=1480870785252&amp;uri=CELEX:32014R114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hyperlink" Target="https://codex.vlaanderen.be/PrintDocument.ashx?id=1018227&amp;datum=&amp;geannoteerd=false&amp;print=false" TargetMode="External"/><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hyperlink" Target="https://www.ecopedia.be/pagina/uitheemse-invasieve-dieren" TargetMode="External"/><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pn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png"/><Relationship Id="rId17" Type="http://schemas.openxmlformats.org/officeDocument/2006/relationships/image" Target="../media/image28.jpg"/><Relationship Id="rId2" Type="http://schemas.openxmlformats.org/officeDocument/2006/relationships/notesSlide" Target="../notesSlides/notesSlide42.xml"/><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18.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s>
</file>

<file path=ppt/slides/_rels/slide43.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g"/><Relationship Id="rId18" Type="http://schemas.openxmlformats.org/officeDocument/2006/relationships/image" Target="../media/image51.jpg"/><Relationship Id="rId3" Type="http://schemas.openxmlformats.org/officeDocument/2006/relationships/image" Target="../media/image36.jpg"/><Relationship Id="rId21" Type="http://schemas.openxmlformats.org/officeDocument/2006/relationships/image" Target="../media/image54.jpg"/><Relationship Id="rId7" Type="http://schemas.openxmlformats.org/officeDocument/2006/relationships/image" Target="../media/image40.jpg"/><Relationship Id="rId12" Type="http://schemas.openxmlformats.org/officeDocument/2006/relationships/image" Target="../media/image45.jpg"/><Relationship Id="rId17" Type="http://schemas.openxmlformats.org/officeDocument/2006/relationships/image" Target="../media/image50.jpg"/><Relationship Id="rId2" Type="http://schemas.openxmlformats.org/officeDocument/2006/relationships/notesSlide" Target="../notesSlides/notesSlide43.xml"/><Relationship Id="rId16" Type="http://schemas.openxmlformats.org/officeDocument/2006/relationships/image" Target="../media/image49.jpg"/><Relationship Id="rId20" Type="http://schemas.openxmlformats.org/officeDocument/2006/relationships/image" Target="../media/image53.jpg"/><Relationship Id="rId1" Type="http://schemas.openxmlformats.org/officeDocument/2006/relationships/slideLayout" Target="../slideLayouts/slideLayout18.xml"/><Relationship Id="rId6" Type="http://schemas.openxmlformats.org/officeDocument/2006/relationships/image" Target="../media/image39.jpg"/><Relationship Id="rId11" Type="http://schemas.openxmlformats.org/officeDocument/2006/relationships/image" Target="../media/image44.jpg"/><Relationship Id="rId24" Type="http://schemas.openxmlformats.org/officeDocument/2006/relationships/image" Target="../media/image57.png"/><Relationship Id="rId5" Type="http://schemas.openxmlformats.org/officeDocument/2006/relationships/image" Target="../media/image38.jpg"/><Relationship Id="rId15" Type="http://schemas.openxmlformats.org/officeDocument/2006/relationships/image" Target="../media/image48.jpg"/><Relationship Id="rId23" Type="http://schemas.openxmlformats.org/officeDocument/2006/relationships/image" Target="../media/image56.jpg"/><Relationship Id="rId10" Type="http://schemas.openxmlformats.org/officeDocument/2006/relationships/image" Target="../media/image43.jpg"/><Relationship Id="rId19" Type="http://schemas.openxmlformats.org/officeDocument/2006/relationships/image" Target="../media/image52.JP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jpg"/><Relationship Id="rId22"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hyperlink" Target="http://www.waarnemingen.be/" TargetMode="External"/><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9.xml"/><Relationship Id="rId1" Type="http://schemas.openxmlformats.org/officeDocument/2006/relationships/slideLayout" Target="../slideLayouts/slideLayout25.xml"/><Relationship Id="rId5" Type="http://schemas.openxmlformats.org/officeDocument/2006/relationships/hyperlink" Target="mailto:pieter.boets@oost-vlaanderen.be" TargetMode="External"/><Relationship Id="rId4" Type="http://schemas.openxmlformats.org/officeDocument/2006/relationships/hyperlink" Target="mailto:frederik.seghers@oost-vlaanderen.b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6.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26.xml"/><Relationship Id="rId5" Type="http://schemas.openxmlformats.org/officeDocument/2006/relationships/image" Target="../media/image68.pn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2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26.xml"/><Relationship Id="rId5" Type="http://schemas.openxmlformats.org/officeDocument/2006/relationships/hyperlink" Target="mailto:pcm@oost-vlaanderen.be" TargetMode="External"/><Relationship Id="rId4" Type="http://schemas.openxmlformats.org/officeDocument/2006/relationships/hyperlink" Target="mailto:milieucontract@oost-vlaanderen.b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mailto:rato@oost-vlaanderen.be" TargetMode="External"/><Relationship Id="rId2" Type="http://schemas.openxmlformats.org/officeDocument/2006/relationships/notesSlide" Target="../notesSlides/notesSlide62.xml"/><Relationship Id="rId1" Type="http://schemas.openxmlformats.org/officeDocument/2006/relationships/slideLayout" Target="../slideLayouts/slideLayout85.xml"/><Relationship Id="rId5" Type="http://schemas.openxmlformats.org/officeDocument/2006/relationships/image" Target="../media/image76.jpeg"/><Relationship Id="rId4" Type="http://schemas.openxmlformats.org/officeDocument/2006/relationships/hyperlink" Target="mailto:exoten@oost-vlaanderen.b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a:t>Regionaal Comité Ratten- en exotenbestrijding </a:t>
            </a:r>
          </a:p>
        </p:txBody>
      </p:sp>
      <p:sp>
        <p:nvSpPr>
          <p:cNvPr id="3" name="Ondertitel 2"/>
          <p:cNvSpPr>
            <a:spLocks noGrp="1"/>
          </p:cNvSpPr>
          <p:nvPr>
            <p:ph type="subTitle" idx="1"/>
          </p:nvPr>
        </p:nvSpPr>
        <p:spPr/>
        <p:txBody>
          <a:bodyPr>
            <a:normAutofit/>
          </a:bodyPr>
          <a:lstStyle/>
          <a:p>
            <a:r>
              <a:rPr lang="nl-BE" sz="4000" dirty="0" smtClean="0"/>
              <a:t>Vlaamse Ardennen</a:t>
            </a:r>
          </a:p>
          <a:p>
            <a:r>
              <a:rPr lang="nl-BE" sz="4000" dirty="0" smtClean="0"/>
              <a:t>08/03/2018 </a:t>
            </a:r>
            <a:endParaRPr lang="nl-BE" sz="4000" dirty="0"/>
          </a:p>
        </p:txBody>
      </p:sp>
    </p:spTree>
    <p:extLst>
      <p:ext uri="{BB962C8B-B14F-4D97-AF65-F5344CB8AC3E}">
        <p14:creationId xmlns:p14="http://schemas.microsoft.com/office/powerpoint/2010/main" val="3298709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Resultaten rattenbestrijding </a:t>
            </a:r>
            <a:br>
              <a:rPr lang="nl-BE" b="1" dirty="0" smtClean="0">
                <a:solidFill>
                  <a:schemeClr val="accent3">
                    <a:lumMod val="50000"/>
                  </a:schemeClr>
                </a:solidFill>
              </a:rPr>
            </a:br>
            <a:r>
              <a:rPr lang="nl-BE" sz="3100" b="1" dirty="0" smtClean="0">
                <a:solidFill>
                  <a:schemeClr val="accent3">
                    <a:lumMod val="50000"/>
                  </a:schemeClr>
                </a:solidFill>
              </a:rPr>
              <a:t>4.1 </a:t>
            </a:r>
            <a:r>
              <a:rPr lang="nl-BE" sz="3100" b="1" dirty="0">
                <a:solidFill>
                  <a:schemeClr val="accent3">
                    <a:lumMod val="50000"/>
                  </a:schemeClr>
                </a:solidFill>
              </a:rPr>
              <a:t>Vangsten Muskusrat </a:t>
            </a:r>
            <a:endParaRPr lang="nl-BE" sz="3100" dirty="0"/>
          </a:p>
        </p:txBody>
      </p:sp>
      <p:graphicFrame>
        <p:nvGraphicFramePr>
          <p:cNvPr id="4" name="Tabel 3"/>
          <p:cNvGraphicFramePr>
            <a:graphicFrameLocks noGrp="1"/>
          </p:cNvGraphicFramePr>
          <p:nvPr>
            <p:extLst>
              <p:ext uri="{D42A27DB-BD31-4B8C-83A1-F6EECF244321}">
                <p14:modId xmlns:p14="http://schemas.microsoft.com/office/powerpoint/2010/main" val="2520866697"/>
              </p:ext>
            </p:extLst>
          </p:nvPr>
        </p:nvGraphicFramePr>
        <p:xfrm>
          <a:off x="395536" y="1844824"/>
          <a:ext cx="8352925" cy="3524240"/>
        </p:xfrm>
        <a:graphic>
          <a:graphicData uri="http://schemas.openxmlformats.org/drawingml/2006/table">
            <a:tbl>
              <a:tblPr>
                <a:tableStyleId>{5C22544A-7EE6-4342-B048-85BDC9FD1C3A}</a:tableStyleId>
              </a:tblPr>
              <a:tblGrid>
                <a:gridCol w="2037301"/>
                <a:gridCol w="1052604"/>
                <a:gridCol w="1052604"/>
                <a:gridCol w="1052604"/>
                <a:gridCol w="1052604"/>
                <a:gridCol w="1052604"/>
                <a:gridCol w="1052604"/>
              </a:tblGrid>
              <a:tr h="440530">
                <a:tc gridSpan="7">
                  <a:txBody>
                    <a:bodyPr/>
                    <a:lstStyle/>
                    <a:p>
                      <a:pPr algn="ctr" fontAlgn="b"/>
                      <a:r>
                        <a:rPr lang="nl-BE" sz="1800" b="1" u="none" strike="noStrike" dirty="0">
                          <a:effectLst/>
                          <a:latin typeface="+mn-lt"/>
                        </a:rPr>
                        <a:t>Evolutie </a:t>
                      </a:r>
                      <a:r>
                        <a:rPr lang="nl-BE" sz="1800" b="1" u="none" strike="noStrike" dirty="0" smtClean="0">
                          <a:effectLst/>
                          <a:latin typeface="+mn-lt"/>
                        </a:rPr>
                        <a:t>muskusratten Provincie Oost-Vlaanderen</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440530">
                <a:tc>
                  <a:txBody>
                    <a:bodyPr/>
                    <a:lstStyle/>
                    <a:p>
                      <a:pPr algn="ctr" fontAlgn="b"/>
                      <a:r>
                        <a:rPr lang="nl-BE" sz="1800" b="1" i="0" u="none" strike="noStrike" dirty="0" smtClean="0">
                          <a:solidFill>
                            <a:srgbClr val="000000"/>
                          </a:solidFill>
                          <a:effectLst/>
                          <a:latin typeface="+mn-lt"/>
                        </a:rPr>
                        <a:t>Regio</a:t>
                      </a:r>
                      <a:r>
                        <a:rPr lang="nl-BE" sz="1800" b="1" i="0" u="none" strike="noStrike" baseline="0" dirty="0" smtClean="0">
                          <a:solidFill>
                            <a:srgbClr val="000000"/>
                          </a:solidFill>
                          <a:effectLst/>
                          <a:latin typeface="+mn-lt"/>
                        </a:rPr>
                        <a:t> </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2012*</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2013*</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2014*</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2015*</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2016</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smtClean="0">
                          <a:solidFill>
                            <a:srgbClr val="000000"/>
                          </a:solidFill>
                          <a:effectLst/>
                          <a:latin typeface="+mn-lt"/>
                        </a:rPr>
                        <a:t>2017</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440530">
                <a:tc>
                  <a:txBody>
                    <a:bodyPr/>
                    <a:lstStyle/>
                    <a:p>
                      <a:pPr algn="ctr" fontAlgn="b"/>
                      <a:r>
                        <a:rPr lang="nl-BE" sz="1800" u="none" strike="noStrike" dirty="0">
                          <a:effectLst/>
                          <a:latin typeface="+mn-lt"/>
                        </a:rPr>
                        <a:t>Waasland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7</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3</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a:effectLst/>
                          <a:latin typeface="+mn-lt"/>
                        </a:rPr>
                        <a:t>Meetjesland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50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chemeClr val="dk1"/>
                          </a:solidFill>
                          <a:effectLst/>
                          <a:latin typeface="+mn-lt"/>
                        </a:rPr>
                        <a:t>100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436</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a:effectLst/>
                          <a:latin typeface="+mn-lt"/>
                        </a:rPr>
                        <a:t>Dendervallei</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45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chemeClr val="dk1"/>
                          </a:solidFill>
                          <a:effectLst/>
                          <a:latin typeface="+mn-lt"/>
                        </a:rPr>
                        <a:t>159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182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err="1">
                          <a:effectLst/>
                          <a:latin typeface="+mn-lt"/>
                        </a:rPr>
                        <a:t>Bovenschelde</a:t>
                      </a:r>
                      <a:r>
                        <a:rPr lang="nl-BE" sz="1800" u="none" strike="noStrike" dirty="0">
                          <a:effectLst/>
                          <a:latin typeface="+mn-lt"/>
                        </a:rPr>
                        <a:t> Leie</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51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a:effectLst/>
                          <a:latin typeface="+mn-lt"/>
                        </a:rPr>
                        <a:t>Vlaamse Ardennen</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115</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169</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248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smtClean="0">
                          <a:effectLst/>
                          <a:latin typeface="+mn-lt"/>
                        </a:rPr>
                        <a:t>423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686</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b="1" u="none" strike="noStrike" dirty="0">
                          <a:effectLst/>
                          <a:latin typeface="+mn-lt"/>
                        </a:rPr>
                        <a:t>Totalen</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1" u="none" strike="noStrike" dirty="0">
                          <a:effectLst/>
                          <a:latin typeface="+mn-lt"/>
                        </a:rPr>
                        <a:t>175</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199</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456</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303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i="0" u="none" strike="noStrike" dirty="0" smtClean="0">
                          <a:solidFill>
                            <a:schemeClr val="dk1"/>
                          </a:solidFill>
                          <a:effectLst/>
                          <a:latin typeface="+mn-lt"/>
                        </a:rPr>
                        <a:t>703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1357</a:t>
                      </a:r>
                      <a:endParaRPr lang="nl-BE" sz="1800" b="1"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5517232"/>
            <a:ext cx="63706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638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smtClean="0">
                <a:solidFill>
                  <a:schemeClr val="accent3">
                    <a:lumMod val="50000"/>
                  </a:schemeClr>
                </a:solidFill>
              </a:rPr>
              <a:t>4.1 </a:t>
            </a:r>
            <a:r>
              <a:rPr lang="nl-BE" sz="3100" b="1" dirty="0">
                <a:solidFill>
                  <a:schemeClr val="accent3">
                    <a:lumMod val="50000"/>
                  </a:schemeClr>
                </a:solidFill>
              </a:rPr>
              <a:t>Vangsten Muskusrat </a:t>
            </a:r>
            <a:endParaRPr lang="nl-BE" sz="3100" dirty="0"/>
          </a:p>
        </p:txBody>
      </p:sp>
      <p:sp>
        <p:nvSpPr>
          <p:cNvPr id="4" name="Tekstvak 3"/>
          <p:cNvSpPr txBox="1"/>
          <p:nvPr/>
        </p:nvSpPr>
        <p:spPr>
          <a:xfrm>
            <a:off x="2987824" y="1484784"/>
            <a:ext cx="2880320" cy="369332"/>
          </a:xfrm>
          <a:prstGeom prst="rect">
            <a:avLst/>
          </a:prstGeom>
          <a:noFill/>
        </p:spPr>
        <p:txBody>
          <a:bodyPr wrap="square" rtlCol="0">
            <a:spAutoFit/>
          </a:bodyPr>
          <a:lstStyle/>
          <a:p>
            <a:r>
              <a:rPr lang="nl-BE" dirty="0" smtClean="0"/>
              <a:t>Provincie Oost-Vlaanderen</a:t>
            </a:r>
            <a:endParaRPr lang="nl-BE" dirty="0"/>
          </a:p>
        </p:txBody>
      </p:sp>
      <p:graphicFrame>
        <p:nvGraphicFramePr>
          <p:cNvPr id="5" name="Grafiek 4"/>
          <p:cNvGraphicFramePr>
            <a:graphicFrameLocks/>
          </p:cNvGraphicFramePr>
          <p:nvPr>
            <p:extLst>
              <p:ext uri="{D42A27DB-BD31-4B8C-83A1-F6EECF244321}">
                <p14:modId xmlns:p14="http://schemas.microsoft.com/office/powerpoint/2010/main" val="3493321409"/>
              </p:ext>
            </p:extLst>
          </p:nvPr>
        </p:nvGraphicFramePr>
        <p:xfrm>
          <a:off x="1691680" y="2057400"/>
          <a:ext cx="5904656" cy="32438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9824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a:solidFill>
                  <a:schemeClr val="accent3">
                    <a:lumMod val="50000"/>
                  </a:schemeClr>
                </a:solidFill>
              </a:rPr>
              <a:t>4</a:t>
            </a:r>
            <a:r>
              <a:rPr lang="nl-BE" sz="3100" b="1" dirty="0" smtClean="0">
                <a:solidFill>
                  <a:schemeClr val="accent3">
                    <a:lumMod val="50000"/>
                  </a:schemeClr>
                </a:solidFill>
              </a:rPr>
              <a:t>.1 </a:t>
            </a:r>
            <a:r>
              <a:rPr lang="nl-BE" sz="3100" b="1" dirty="0">
                <a:solidFill>
                  <a:schemeClr val="accent3">
                    <a:lumMod val="50000"/>
                  </a:schemeClr>
                </a:solidFill>
              </a:rPr>
              <a:t>Vangsten Muskusrat </a:t>
            </a:r>
          </a:p>
        </p:txBody>
      </p:sp>
      <p:graphicFrame>
        <p:nvGraphicFramePr>
          <p:cNvPr id="6" name="Tabel 5"/>
          <p:cNvGraphicFramePr>
            <a:graphicFrameLocks noGrp="1"/>
          </p:cNvGraphicFramePr>
          <p:nvPr>
            <p:extLst>
              <p:ext uri="{D42A27DB-BD31-4B8C-83A1-F6EECF244321}">
                <p14:modId xmlns:p14="http://schemas.microsoft.com/office/powerpoint/2010/main" val="828119178"/>
              </p:ext>
            </p:extLst>
          </p:nvPr>
        </p:nvGraphicFramePr>
        <p:xfrm>
          <a:off x="827583" y="1556792"/>
          <a:ext cx="7488834" cy="4343461"/>
        </p:xfrm>
        <a:graphic>
          <a:graphicData uri="http://schemas.openxmlformats.org/drawingml/2006/table">
            <a:tbl>
              <a:tblPr>
                <a:tableStyleId>{5C22544A-7EE6-4342-B048-85BDC9FD1C3A}</a:tableStyleId>
              </a:tblPr>
              <a:tblGrid>
                <a:gridCol w="2334134"/>
                <a:gridCol w="1288675"/>
                <a:gridCol w="1288675"/>
                <a:gridCol w="1288675"/>
                <a:gridCol w="1288675"/>
              </a:tblGrid>
              <a:tr h="599047">
                <a:tc>
                  <a:txBody>
                    <a:bodyPr/>
                    <a:lstStyle/>
                    <a:p>
                      <a:pPr algn="ctr" fontAlgn="b"/>
                      <a:r>
                        <a:rPr lang="nl-BE" sz="1600" b="1" i="0" u="none" strike="noStrike" dirty="0" smtClean="0">
                          <a:solidFill>
                            <a:schemeClr val="dk1"/>
                          </a:solidFill>
                          <a:effectLst/>
                          <a:latin typeface="+mn-lt"/>
                        </a:rPr>
                        <a:t>Regio</a:t>
                      </a:r>
                      <a:r>
                        <a:rPr lang="nl-BE" sz="1600" b="1" i="0" u="none" strike="noStrike" baseline="0" dirty="0" smtClean="0">
                          <a:solidFill>
                            <a:schemeClr val="dk1"/>
                          </a:solidFill>
                          <a:effectLst/>
                          <a:latin typeface="+mn-lt"/>
                        </a:rPr>
                        <a:t> </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2014</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2015</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599047">
                <a:tc>
                  <a:txBody>
                    <a:bodyPr/>
                    <a:lstStyle/>
                    <a:p>
                      <a:pPr algn="ctr" fontAlgn="ctr"/>
                      <a:r>
                        <a:rPr lang="nl-BE" sz="1600" b="0" i="0" u="none" strike="noStrike" dirty="0" smtClean="0">
                          <a:solidFill>
                            <a:srgbClr val="000000"/>
                          </a:solidFill>
                          <a:effectLst/>
                          <a:latin typeface="+mn-lt"/>
                        </a:rPr>
                        <a:t>Vlaamse Ardennen</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412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248</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423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686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749179">
                <a:tc>
                  <a:txBody>
                    <a:bodyPr/>
                    <a:lstStyle/>
                    <a:p>
                      <a:pPr algn="ctr" fontAlgn="b"/>
                      <a:r>
                        <a:rPr lang="nl-BE" sz="1600" b="0" i="0" u="none" strike="noStrike" dirty="0" smtClean="0">
                          <a:solidFill>
                            <a:srgbClr val="000000"/>
                          </a:solidFill>
                          <a:effectLst/>
                          <a:latin typeface="+mn-lt"/>
                        </a:rPr>
                        <a:t>Provincie Oost-Vlaanderen</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456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303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703</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1357</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0" i="0" u="none" strike="noStrike" dirty="0" smtClean="0">
                          <a:solidFill>
                            <a:srgbClr val="000000"/>
                          </a:solidFill>
                          <a:effectLst/>
                          <a:latin typeface="+mn-lt"/>
                        </a:rPr>
                        <a:t>Zeeland</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a:t>
                      </a:r>
                      <a:r>
                        <a:rPr lang="nl-BE" sz="1600" b="0" i="0" u="none" strike="noStrike" baseline="0" dirty="0" smtClean="0">
                          <a:solidFill>
                            <a:srgbClr val="000000"/>
                          </a:solidFill>
                          <a:effectLst/>
                          <a:latin typeface="+mn-lt"/>
                        </a:rPr>
                        <a:t> </a:t>
                      </a:r>
                      <a:r>
                        <a:rPr lang="nl-BE" sz="1600" b="0" i="0" u="none" strike="noStrike" dirty="0" smtClean="0">
                          <a:solidFill>
                            <a:srgbClr val="000000"/>
                          </a:solidFill>
                          <a:effectLst/>
                          <a:latin typeface="+mn-lt"/>
                        </a:rPr>
                        <a:t>797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3 172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3 117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2 982</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0" i="0" u="none" strike="noStrike" dirty="0" smtClean="0">
                          <a:solidFill>
                            <a:srgbClr val="000000"/>
                          </a:solidFill>
                          <a:effectLst/>
                          <a:latin typeface="+mn-lt"/>
                        </a:rPr>
                        <a:t>Zeeland Team Zuid</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1010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2253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2222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2174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0" i="0" u="none" strike="noStrike" dirty="0" smtClean="0">
                          <a:solidFill>
                            <a:srgbClr val="000000"/>
                          </a:solidFill>
                          <a:effectLst/>
                          <a:latin typeface="+mn-lt"/>
                        </a:rPr>
                        <a:t>West</a:t>
                      </a:r>
                      <a:r>
                        <a:rPr lang="nl-BE" sz="1600" b="0" i="0" u="none" strike="noStrike" baseline="0" dirty="0" smtClean="0">
                          <a:solidFill>
                            <a:srgbClr val="000000"/>
                          </a:solidFill>
                          <a:effectLst/>
                          <a:latin typeface="+mn-lt"/>
                        </a:rPr>
                        <a:t> Vlaanderen</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883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1521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2303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nl-BE" sz="1600" b="0" i="0" u="none" strike="noStrike" dirty="0" smtClean="0">
                        <a:solidFill>
                          <a:srgbClr val="000000"/>
                        </a:solidFill>
                        <a:effectLst/>
                        <a:latin typeface="+mn-lt"/>
                      </a:endParaRPr>
                    </a:p>
                    <a:p>
                      <a:pPr marL="0" marR="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dirty="0" smtClean="0">
                          <a:solidFill>
                            <a:srgbClr val="000000"/>
                          </a:solidFill>
                          <a:effectLst/>
                          <a:latin typeface="+mn-lt"/>
                        </a:rPr>
                        <a:t>2433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1" u="none" strike="noStrike" dirty="0" smtClean="0">
                          <a:effectLst/>
                          <a:latin typeface="+mn-lt"/>
                        </a:rPr>
                        <a:t>Totalen </a:t>
                      </a:r>
                      <a:endParaRPr lang="nl-BE" sz="16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chemeClr val="tx1"/>
                          </a:solidFill>
                          <a:effectLst/>
                          <a:latin typeface="+mn-lt"/>
                        </a:rPr>
                        <a:t>3 136</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4996</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6123</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6772</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bl>
          </a:graphicData>
        </a:graphic>
      </p:graphicFrame>
    </p:spTree>
    <p:extLst>
      <p:ext uri="{BB962C8B-B14F-4D97-AF65-F5344CB8AC3E}">
        <p14:creationId xmlns:p14="http://schemas.microsoft.com/office/powerpoint/2010/main" val="4001847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p:cNvSpPr txBox="1">
            <a:spLocks/>
          </p:cNvSpPr>
          <p:nvPr/>
        </p:nvSpPr>
        <p:spPr>
          <a:xfrm>
            <a:off x="323528" y="116632"/>
            <a:ext cx="8229600" cy="495801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nl-BE" sz="4000" b="1" dirty="0">
                <a:solidFill>
                  <a:schemeClr val="accent3">
                    <a:lumMod val="50000"/>
                  </a:schemeClr>
                </a:solidFill>
                <a:latin typeface="+mj-lt"/>
                <a:ea typeface="+mj-ea"/>
                <a:cs typeface="+mj-cs"/>
              </a:rPr>
              <a:t>4</a:t>
            </a:r>
            <a:r>
              <a:rPr lang="nl-BE" sz="4000" b="1" dirty="0" smtClean="0">
                <a:solidFill>
                  <a:schemeClr val="accent3">
                    <a:lumMod val="50000"/>
                  </a:schemeClr>
                </a:solidFill>
                <a:latin typeface="+mj-lt"/>
                <a:ea typeface="+mj-ea"/>
                <a:cs typeface="+mj-cs"/>
              </a:rPr>
              <a:t>. </a:t>
            </a:r>
            <a:r>
              <a:rPr lang="nl-BE" sz="4000" b="1" dirty="0">
                <a:solidFill>
                  <a:schemeClr val="accent3">
                    <a:lumMod val="50000"/>
                  </a:schemeClr>
                </a:solidFill>
                <a:latin typeface="+mj-lt"/>
                <a:ea typeface="+mj-ea"/>
                <a:cs typeface="+mj-cs"/>
              </a:rPr>
              <a:t>Stand van zaken rattenbestrijding </a:t>
            </a:r>
          </a:p>
          <a:p>
            <a:pPr marL="0" indent="0" algn="ctr">
              <a:spcBef>
                <a:spcPct val="0"/>
              </a:spcBef>
              <a:buNone/>
            </a:pPr>
            <a:r>
              <a:rPr lang="nl-BE" sz="2800" b="1" dirty="0">
                <a:solidFill>
                  <a:schemeClr val="accent3">
                    <a:lumMod val="50000"/>
                  </a:schemeClr>
                </a:solidFill>
                <a:latin typeface="+mj-lt"/>
                <a:ea typeface="+mj-ea"/>
                <a:cs typeface="+mj-cs"/>
              </a:rPr>
              <a:t>4</a:t>
            </a:r>
            <a:r>
              <a:rPr lang="nl-BE" sz="2800" b="1" dirty="0" smtClean="0">
                <a:solidFill>
                  <a:schemeClr val="accent3">
                    <a:lumMod val="50000"/>
                  </a:schemeClr>
                </a:solidFill>
                <a:latin typeface="+mj-lt"/>
                <a:ea typeface="+mj-ea"/>
                <a:cs typeface="+mj-cs"/>
              </a:rPr>
              <a:t>.2 Meldingen bruine rat:</a:t>
            </a:r>
            <a:endParaRPr lang="nl-BE" sz="2800" b="1" dirty="0">
              <a:solidFill>
                <a:schemeClr val="accent3">
                  <a:lumMod val="50000"/>
                </a:schemeClr>
              </a:solidFill>
              <a:latin typeface="+mj-lt"/>
              <a:ea typeface="+mj-ea"/>
              <a:cs typeface="+mj-cs"/>
            </a:endParaRPr>
          </a:p>
        </p:txBody>
      </p:sp>
      <p:graphicFrame>
        <p:nvGraphicFramePr>
          <p:cNvPr id="3" name="Tabel 2"/>
          <p:cNvGraphicFramePr>
            <a:graphicFrameLocks noGrp="1"/>
          </p:cNvGraphicFramePr>
          <p:nvPr>
            <p:extLst>
              <p:ext uri="{D42A27DB-BD31-4B8C-83A1-F6EECF244321}">
                <p14:modId xmlns:p14="http://schemas.microsoft.com/office/powerpoint/2010/main" val="3432470169"/>
              </p:ext>
            </p:extLst>
          </p:nvPr>
        </p:nvGraphicFramePr>
        <p:xfrm>
          <a:off x="0" y="1430158"/>
          <a:ext cx="9144001" cy="5427842"/>
        </p:xfrm>
        <a:graphic>
          <a:graphicData uri="http://schemas.openxmlformats.org/drawingml/2006/table">
            <a:tbl>
              <a:tblPr>
                <a:tableStyleId>{5C22544A-7EE6-4342-B048-85BDC9FD1C3A}</a:tableStyleId>
              </a:tblPr>
              <a:tblGrid>
                <a:gridCol w="3429001"/>
                <a:gridCol w="1905000"/>
                <a:gridCol w="1905000"/>
                <a:gridCol w="1905000"/>
              </a:tblGrid>
              <a:tr h="936104">
                <a:tc>
                  <a:txBody>
                    <a:bodyPr/>
                    <a:lstStyle/>
                    <a:p>
                      <a:pPr algn="ctr" fontAlgn="ctr"/>
                      <a:r>
                        <a:rPr lang="nl-BE" sz="1400" b="1" u="none" strike="noStrike" dirty="0" smtClean="0">
                          <a:effectLst/>
                        </a:rPr>
                        <a:t>Gemeente</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ratten</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vangsten bruine rat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1000 inwoners</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401742">
                <a:tc>
                  <a:txBody>
                    <a:bodyPr/>
                    <a:lstStyle/>
                    <a:p>
                      <a:pPr algn="ctr" fontAlgn="ctr"/>
                      <a:r>
                        <a:rPr lang="nl-BE" sz="1400" b="0" i="0" u="none" strike="noStrike" dirty="0">
                          <a:solidFill>
                            <a:srgbClr val="000000"/>
                          </a:solidFill>
                          <a:effectLst/>
                          <a:latin typeface="+mn-lt"/>
                        </a:rPr>
                        <a:t>Brakel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23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1,55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0833">
                <a:tc>
                  <a:txBody>
                    <a:bodyPr/>
                    <a:lstStyle/>
                    <a:p>
                      <a:pPr algn="ctr" fontAlgn="ctr"/>
                      <a:r>
                        <a:rPr lang="nl-BE" sz="1400" b="0" i="0" u="none" strike="noStrike" dirty="0">
                          <a:solidFill>
                            <a:srgbClr val="000000"/>
                          </a:solidFill>
                          <a:effectLst/>
                          <a:latin typeface="+mn-lt"/>
                        </a:rPr>
                        <a:t>Horebeke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0833">
                <a:tc>
                  <a:txBody>
                    <a:bodyPr/>
                    <a:lstStyle/>
                    <a:p>
                      <a:pPr algn="ctr" fontAlgn="ctr"/>
                      <a:r>
                        <a:rPr lang="nl-BE" sz="1400" b="0" i="0" u="none" strike="noStrike" dirty="0">
                          <a:solidFill>
                            <a:srgbClr val="000000"/>
                          </a:solidFill>
                          <a:effectLst/>
                          <a:latin typeface="+mn-lt"/>
                        </a:rPr>
                        <a:t>Kluisbergen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96 (of meer)</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15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0833">
                <a:tc>
                  <a:txBody>
                    <a:bodyPr/>
                    <a:lstStyle/>
                    <a:p>
                      <a:pPr algn="ctr" fontAlgn="ctr"/>
                      <a:r>
                        <a:rPr lang="nl-BE" sz="1400" b="0" i="0" u="none" strike="noStrike" dirty="0">
                          <a:solidFill>
                            <a:srgbClr val="000000"/>
                          </a:solidFill>
                          <a:effectLst/>
                          <a:latin typeface="+mn-lt"/>
                        </a:rPr>
                        <a:t>Kruishoutem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76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9,3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0833">
                <a:tc>
                  <a:txBody>
                    <a:bodyPr/>
                    <a:lstStyle/>
                    <a:p>
                      <a:pPr algn="ctr" fontAlgn="ctr"/>
                      <a:r>
                        <a:rPr lang="nl-BE" sz="1400" b="0" i="0" u="none" strike="noStrike" dirty="0">
                          <a:solidFill>
                            <a:srgbClr val="000000"/>
                          </a:solidFill>
                          <a:effectLst/>
                          <a:latin typeface="+mn-lt"/>
                        </a:rPr>
                        <a:t>Lierde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5,2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0833">
                <a:tc>
                  <a:txBody>
                    <a:bodyPr/>
                    <a:lstStyle/>
                    <a:p>
                      <a:pPr algn="ctr" fontAlgn="ctr"/>
                      <a:r>
                        <a:rPr lang="nl-BE" sz="1400" b="0" i="0" u="none" strike="noStrike" dirty="0">
                          <a:solidFill>
                            <a:srgbClr val="000000"/>
                          </a:solidFill>
                          <a:effectLst/>
                          <a:latin typeface="+mn-lt"/>
                        </a:rPr>
                        <a:t>Maarkedal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9,86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0833">
                <a:tc>
                  <a:txBody>
                    <a:bodyPr/>
                    <a:lstStyle/>
                    <a:p>
                      <a:pPr algn="ctr" fontAlgn="ctr"/>
                      <a:r>
                        <a:rPr lang="nl-BE" sz="1400" b="0" i="0" u="none" strike="noStrike" dirty="0" smtClean="0">
                          <a:solidFill>
                            <a:srgbClr val="000000"/>
                          </a:solidFill>
                          <a:effectLst/>
                          <a:latin typeface="+mn-lt"/>
                        </a:rPr>
                        <a:t>Oudenaarde</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221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23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7,4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0833">
                <a:tc>
                  <a:txBody>
                    <a:bodyPr/>
                    <a:lstStyle/>
                    <a:p>
                      <a:pPr algn="ctr" fontAlgn="ctr"/>
                      <a:r>
                        <a:rPr lang="nl-BE" sz="1400" b="0" i="0" u="none" strike="noStrike" dirty="0" smtClean="0">
                          <a:solidFill>
                            <a:srgbClr val="000000"/>
                          </a:solidFill>
                          <a:effectLst/>
                          <a:latin typeface="+mn-lt"/>
                        </a:rPr>
                        <a:t>Ronse</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375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121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14,9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0833">
                <a:tc>
                  <a:txBody>
                    <a:bodyPr/>
                    <a:lstStyle/>
                    <a:p>
                      <a:pPr algn="ctr" fontAlgn="ctr"/>
                      <a:r>
                        <a:rPr lang="nl-BE" sz="1400" b="0" i="0" u="none" strike="noStrike" dirty="0" smtClean="0">
                          <a:solidFill>
                            <a:srgbClr val="000000"/>
                          </a:solidFill>
                          <a:effectLst/>
                          <a:latin typeface="+mn-lt"/>
                        </a:rPr>
                        <a:t>Wortegem-Petegem</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107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17,1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0833">
                <a:tc>
                  <a:txBody>
                    <a:bodyPr/>
                    <a:lstStyle/>
                    <a:p>
                      <a:pPr algn="ctr" fontAlgn="ctr"/>
                      <a:r>
                        <a:rPr lang="nl-BE" sz="1400" b="0" i="0" u="none" strike="noStrike" dirty="0">
                          <a:solidFill>
                            <a:srgbClr val="000000"/>
                          </a:solidFill>
                          <a:effectLst/>
                          <a:latin typeface="+mn-lt"/>
                        </a:rPr>
                        <a:t>Zingem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0833">
                <a:tc>
                  <a:txBody>
                    <a:bodyPr/>
                    <a:lstStyle/>
                    <a:p>
                      <a:pPr algn="ctr" fontAlgn="ctr"/>
                      <a:r>
                        <a:rPr lang="nl-BE" sz="1400" b="0" i="0" u="none" strike="noStrike" dirty="0">
                          <a:solidFill>
                            <a:srgbClr val="000000"/>
                          </a:solidFill>
                          <a:effectLst/>
                          <a:latin typeface="+mn-lt"/>
                        </a:rPr>
                        <a:t>Zottegem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78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0833">
                <a:tc>
                  <a:txBody>
                    <a:bodyPr/>
                    <a:lstStyle/>
                    <a:p>
                      <a:pPr algn="ctr" fontAlgn="ctr"/>
                      <a:r>
                        <a:rPr lang="nl-BE" sz="1400" b="0" i="0" u="none" strike="noStrike" dirty="0">
                          <a:solidFill>
                            <a:srgbClr val="000000"/>
                          </a:solidFill>
                          <a:effectLst/>
                          <a:latin typeface="+mn-lt"/>
                        </a:rPr>
                        <a:t>Zwalm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25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1,70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0833">
                <a:tc>
                  <a:txBody>
                    <a:bodyPr/>
                    <a:lstStyle/>
                    <a:p>
                      <a:pPr algn="ctr" fontAlgn="ctr"/>
                      <a:r>
                        <a:rPr lang="nl-BE" sz="1400" b="1" u="none" strike="noStrike" dirty="0">
                          <a:effectLst/>
                        </a:rPr>
                        <a:t>Totalen </a:t>
                      </a:r>
                      <a:r>
                        <a:rPr lang="nl-BE" sz="1400" b="1" u="none" strike="noStrike" dirty="0" smtClean="0">
                          <a:effectLst/>
                        </a:rPr>
                        <a:t>2017</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Arial"/>
                        </a:rPr>
                        <a:t>1132</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Arial"/>
                        </a:rPr>
                        <a:t>161</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Arial"/>
                        </a:rPr>
                        <a:t>7,76</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1860027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Stand van zaken rattenbestrijding </a:t>
            </a:r>
            <a:r>
              <a:rPr lang="nl-BE" sz="3100" b="1" dirty="0" smtClean="0">
                <a:solidFill>
                  <a:schemeClr val="accent3">
                    <a:lumMod val="50000"/>
                  </a:schemeClr>
                </a:solidFill>
              </a:rPr>
              <a:t>4.2 Meldingen bruine rat :</a:t>
            </a:r>
            <a:endParaRPr lang="nl-BE" sz="3100" b="1" dirty="0">
              <a:solidFill>
                <a:schemeClr val="accent3">
                  <a:lumMod val="50000"/>
                </a:schemeClr>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3725526843"/>
              </p:ext>
            </p:extLst>
          </p:nvPr>
        </p:nvGraphicFramePr>
        <p:xfrm>
          <a:off x="251520" y="1484784"/>
          <a:ext cx="8424936" cy="4176465"/>
        </p:xfrm>
        <a:graphic>
          <a:graphicData uri="http://schemas.openxmlformats.org/drawingml/2006/table">
            <a:tbl>
              <a:tblPr/>
              <a:tblGrid>
                <a:gridCol w="1310174"/>
                <a:gridCol w="1208523"/>
                <a:gridCol w="1208523"/>
                <a:gridCol w="1208523"/>
                <a:gridCol w="1208523"/>
                <a:gridCol w="1208523"/>
                <a:gridCol w="1072147"/>
              </a:tblGrid>
              <a:tr h="889188">
                <a:tc>
                  <a:txBody>
                    <a:bodyPr/>
                    <a:lstStyle/>
                    <a:p>
                      <a:pPr algn="ctr" fontAlgn="b"/>
                      <a:r>
                        <a:rPr lang="nl-BE" sz="2400" b="0" i="0" u="none" strike="noStrike" dirty="0" smtClean="0">
                          <a:solidFill>
                            <a:srgbClr val="000000"/>
                          </a:solidFill>
                          <a:effectLst/>
                          <a:latin typeface="+mn-lt"/>
                        </a:rPr>
                        <a:t>2017</a:t>
                      </a:r>
                      <a:endParaRPr lang="nl-BE" sz="24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Vlaamse Ardennen</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Dender-vallei</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err="1" smtClean="0">
                          <a:solidFill>
                            <a:srgbClr val="000000"/>
                          </a:solidFill>
                          <a:effectLst/>
                          <a:latin typeface="+mn-lt"/>
                        </a:rPr>
                        <a:t>Bovenschel</a:t>
                      </a:r>
                      <a:r>
                        <a:rPr lang="nl-BE" sz="1800" b="0" i="0" u="none" strike="noStrike" dirty="0" smtClean="0">
                          <a:solidFill>
                            <a:srgbClr val="000000"/>
                          </a:solidFill>
                          <a:effectLst/>
                          <a:latin typeface="+mn-lt"/>
                        </a:rPr>
                        <a:t>-de-Leie </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Meetjesland</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Waasland</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POV</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r>
              <a:tr h="987089">
                <a:tc>
                  <a:txBody>
                    <a:bodyPr/>
                    <a:lstStyle/>
                    <a:p>
                      <a:pPr algn="ctr" fontAlgn="b"/>
                      <a:r>
                        <a:rPr lang="nl-BE" sz="1800" b="0" i="0" u="none" strike="noStrike" dirty="0">
                          <a:solidFill>
                            <a:srgbClr val="000000"/>
                          </a:solidFill>
                          <a:effectLst/>
                          <a:latin typeface="+mn-lt"/>
                        </a:rPr>
                        <a:t>Aantal Meldingen ratten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1132</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1371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1021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785</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1639</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nl-BE" sz="1800" b="1" i="0" u="none" strike="noStrike" dirty="0" smtClean="0">
                          <a:solidFill>
                            <a:srgbClr val="000000"/>
                          </a:solidFill>
                          <a:effectLst/>
                          <a:latin typeface="+mn-lt"/>
                        </a:rPr>
                        <a:t>5935</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987089">
                <a:tc>
                  <a:txBody>
                    <a:bodyPr/>
                    <a:lstStyle/>
                    <a:p>
                      <a:pPr algn="ctr" fontAlgn="b"/>
                      <a:r>
                        <a:rPr lang="nl-BE" sz="1800" b="0" i="0" u="none" strike="noStrike" dirty="0">
                          <a:solidFill>
                            <a:srgbClr val="000000"/>
                          </a:solidFill>
                          <a:effectLst/>
                          <a:latin typeface="+mn-lt"/>
                        </a:rPr>
                        <a:t>vangsten Bruine Rat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161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8</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18</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844</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112</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nl-BE" sz="1800" b="1" i="0" u="none" strike="noStrike" dirty="0" smtClean="0">
                          <a:solidFill>
                            <a:srgbClr val="000000"/>
                          </a:solidFill>
                          <a:effectLst/>
                          <a:latin typeface="+mn-lt"/>
                        </a:rPr>
                        <a:t>1069</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313099">
                <a:tc>
                  <a:txBody>
                    <a:bodyPr/>
                    <a:lstStyle/>
                    <a:p>
                      <a:pPr algn="ctr" fontAlgn="b"/>
                      <a:r>
                        <a:rPr lang="nl-BE" sz="1800" b="0" i="0" u="none" strike="noStrike" dirty="0">
                          <a:solidFill>
                            <a:srgbClr val="000000"/>
                          </a:solidFill>
                          <a:effectLst/>
                          <a:latin typeface="+mn-lt"/>
                        </a:rPr>
                        <a:t>aantal meldingen</a:t>
                      </a:r>
                      <a:r>
                        <a:rPr lang="nl-BE" sz="1800" b="0" i="0" u="none" strike="noStrike" dirty="0" smtClean="0">
                          <a:solidFill>
                            <a:srgbClr val="000000"/>
                          </a:solidFill>
                          <a:effectLst/>
                          <a:latin typeface="+mn-lt"/>
                        </a:rPr>
                        <a:t>/ 1000 </a:t>
                      </a:r>
                      <a:r>
                        <a:rPr lang="nl-BE" sz="1800" b="0" i="0" u="none" strike="noStrike" dirty="0">
                          <a:solidFill>
                            <a:srgbClr val="000000"/>
                          </a:solidFill>
                          <a:effectLst/>
                          <a:latin typeface="+mn-lt"/>
                        </a:rPr>
                        <a:t>inwoners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7,76</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3,57</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2,33</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4,54</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4,36</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1" i="0" u="none" strike="noStrike" dirty="0" smtClean="0">
                          <a:solidFill>
                            <a:srgbClr val="000000"/>
                          </a:solidFill>
                          <a:effectLst/>
                          <a:latin typeface="+mn-lt"/>
                        </a:rPr>
                        <a:t>3,97</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4248582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smtClean="0">
                <a:solidFill>
                  <a:schemeClr val="accent3">
                    <a:lumMod val="50000"/>
                  </a:schemeClr>
                </a:solidFill>
              </a:rPr>
              <a:t>4.3 </a:t>
            </a:r>
            <a:r>
              <a:rPr lang="nl-BE" sz="3100" b="1" dirty="0" err="1" smtClean="0">
                <a:solidFill>
                  <a:schemeClr val="accent3">
                    <a:lumMod val="50000"/>
                  </a:schemeClr>
                </a:solidFill>
              </a:rPr>
              <a:t>Rodenticiden</a:t>
            </a:r>
            <a:r>
              <a:rPr lang="nl-BE" sz="3100" b="1" dirty="0" smtClean="0">
                <a:solidFill>
                  <a:schemeClr val="accent3">
                    <a:lumMod val="50000"/>
                  </a:schemeClr>
                </a:solidFill>
              </a:rPr>
              <a:t> in kg </a:t>
            </a:r>
            <a:endParaRPr lang="nl-BE" sz="3100" dirty="0"/>
          </a:p>
        </p:txBody>
      </p:sp>
      <p:graphicFrame>
        <p:nvGraphicFramePr>
          <p:cNvPr id="5" name="Tabel 4"/>
          <p:cNvGraphicFramePr>
            <a:graphicFrameLocks noGrp="1"/>
          </p:cNvGraphicFramePr>
          <p:nvPr>
            <p:extLst>
              <p:ext uri="{D42A27DB-BD31-4B8C-83A1-F6EECF244321}">
                <p14:modId xmlns:p14="http://schemas.microsoft.com/office/powerpoint/2010/main" val="841136398"/>
              </p:ext>
            </p:extLst>
          </p:nvPr>
        </p:nvGraphicFramePr>
        <p:xfrm>
          <a:off x="539553" y="1412776"/>
          <a:ext cx="7920878" cy="4248478"/>
        </p:xfrm>
        <a:graphic>
          <a:graphicData uri="http://schemas.openxmlformats.org/drawingml/2006/table">
            <a:tbl>
              <a:tblPr>
                <a:tableStyleId>{5C22544A-7EE6-4342-B048-85BDC9FD1C3A}</a:tableStyleId>
              </a:tblPr>
              <a:tblGrid>
                <a:gridCol w="3240359"/>
                <a:gridCol w="1560173"/>
                <a:gridCol w="1560173"/>
                <a:gridCol w="1560173"/>
              </a:tblGrid>
              <a:tr h="300001">
                <a:tc>
                  <a:txBody>
                    <a:bodyPr/>
                    <a:lstStyle/>
                    <a:p>
                      <a:pPr algn="ctr" fontAlgn="b"/>
                      <a:r>
                        <a:rPr lang="nl-BE" sz="1600" b="1" u="none" strike="noStrike" dirty="0" smtClean="0">
                          <a:effectLst/>
                        </a:rPr>
                        <a:t>Gemeente</a:t>
                      </a:r>
                      <a:r>
                        <a:rPr lang="nl-BE" sz="1600" b="1" u="none" strike="noStrike" dirty="0">
                          <a:effectLst/>
                        </a:rPr>
                        <a:t>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mn-lt"/>
                        </a:rPr>
                        <a:t>2015</a:t>
                      </a:r>
                      <a:endParaRPr lang="nl-BE" sz="16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03729">
                <a:tc>
                  <a:txBody>
                    <a:bodyPr/>
                    <a:lstStyle/>
                    <a:p>
                      <a:pPr algn="ctr" fontAlgn="b"/>
                      <a:r>
                        <a:rPr lang="nl-BE" sz="1600" b="0" i="0" u="none" strike="noStrike" dirty="0">
                          <a:solidFill>
                            <a:srgbClr val="000000"/>
                          </a:solidFill>
                          <a:effectLst/>
                          <a:latin typeface="+mn-lt"/>
                        </a:rPr>
                        <a:t>Brakel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 </a:t>
                      </a:r>
                      <a:r>
                        <a:rPr lang="nl-BE" sz="1600" b="0" i="0" u="none" strike="noStrike" dirty="0" smtClean="0">
                          <a:solidFill>
                            <a:srgbClr val="000000"/>
                          </a:solidFill>
                          <a:effectLst/>
                          <a:latin typeface="+mn-lt"/>
                        </a:rPr>
                        <a:t>52,56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681,38</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3729">
                <a:tc>
                  <a:txBody>
                    <a:bodyPr/>
                    <a:lstStyle/>
                    <a:p>
                      <a:pPr algn="ctr" fontAlgn="b"/>
                      <a:r>
                        <a:rPr lang="nl-BE" sz="1600" b="0" i="0" u="none" strike="noStrike" dirty="0">
                          <a:solidFill>
                            <a:srgbClr val="000000"/>
                          </a:solidFill>
                          <a:effectLst/>
                          <a:latin typeface="+mn-lt"/>
                        </a:rPr>
                        <a:t>Horebeke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11,92</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3729">
                <a:tc>
                  <a:txBody>
                    <a:bodyPr/>
                    <a:lstStyle/>
                    <a:p>
                      <a:pPr algn="ctr" fontAlgn="b"/>
                      <a:r>
                        <a:rPr lang="nl-BE" sz="1600" b="0" i="0" u="none" strike="noStrike" dirty="0">
                          <a:solidFill>
                            <a:srgbClr val="000000"/>
                          </a:solidFill>
                          <a:effectLst/>
                          <a:latin typeface="+mn-lt"/>
                        </a:rPr>
                        <a:t>Kluisbergen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mn-lt"/>
                        </a:rPr>
                        <a:t>11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532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623,02</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3729">
                <a:tc>
                  <a:txBody>
                    <a:bodyPr/>
                    <a:lstStyle/>
                    <a:p>
                      <a:pPr algn="ctr" fontAlgn="b"/>
                      <a:r>
                        <a:rPr lang="nl-BE" sz="1600" b="0" i="0" u="none" strike="noStrike" dirty="0">
                          <a:solidFill>
                            <a:srgbClr val="000000"/>
                          </a:solidFill>
                          <a:effectLst/>
                          <a:latin typeface="+mn-lt"/>
                        </a:rPr>
                        <a:t>Kruishoutem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mn-lt"/>
                        </a:rPr>
                        <a:t>129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96,06</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3729">
                <a:tc>
                  <a:txBody>
                    <a:bodyPr/>
                    <a:lstStyle/>
                    <a:p>
                      <a:pPr algn="ctr" fontAlgn="b"/>
                      <a:r>
                        <a:rPr lang="nl-BE" sz="1600" b="0" i="0" u="none" strike="noStrike" dirty="0">
                          <a:solidFill>
                            <a:srgbClr val="000000"/>
                          </a:solidFill>
                          <a:effectLst/>
                          <a:latin typeface="+mn-lt"/>
                        </a:rPr>
                        <a:t> Lierde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mn-lt"/>
                        </a:rPr>
                        <a:t>59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85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70,68</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3729">
                <a:tc>
                  <a:txBody>
                    <a:bodyPr/>
                    <a:lstStyle/>
                    <a:p>
                      <a:pPr algn="ctr" fontAlgn="b"/>
                      <a:r>
                        <a:rPr lang="nl-BE" sz="1600" b="0" i="0" u="none" strike="noStrike" dirty="0">
                          <a:solidFill>
                            <a:srgbClr val="000000"/>
                          </a:solidFill>
                          <a:effectLst/>
                          <a:latin typeface="+mn-lt"/>
                        </a:rPr>
                        <a:t>Maarkedal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66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82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111,66</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3729">
                <a:tc>
                  <a:txBody>
                    <a:bodyPr/>
                    <a:lstStyle/>
                    <a:p>
                      <a:pPr algn="ctr" fontAlgn="b"/>
                      <a:r>
                        <a:rPr lang="nl-BE" sz="1600" b="0" i="0" u="none" strike="noStrike" dirty="0">
                          <a:solidFill>
                            <a:srgbClr val="000000"/>
                          </a:solidFill>
                          <a:effectLst/>
                          <a:latin typeface="+mn-lt"/>
                        </a:rPr>
                        <a:t>Oudenaarde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215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258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181,53</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3729">
                <a:tc>
                  <a:txBody>
                    <a:bodyPr/>
                    <a:lstStyle/>
                    <a:p>
                      <a:pPr algn="ctr" fontAlgn="b"/>
                      <a:r>
                        <a:rPr lang="nl-BE" sz="1600" b="0" i="0" u="none" strike="noStrike" dirty="0">
                          <a:solidFill>
                            <a:srgbClr val="000000"/>
                          </a:solidFill>
                          <a:effectLst/>
                          <a:latin typeface="+mn-lt"/>
                        </a:rPr>
                        <a:t>Ronse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mn-lt"/>
                        </a:rPr>
                        <a:t>121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187,84</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3729">
                <a:tc>
                  <a:txBody>
                    <a:bodyPr/>
                    <a:lstStyle/>
                    <a:p>
                      <a:pPr algn="ctr" fontAlgn="b"/>
                      <a:r>
                        <a:rPr lang="nl-BE" sz="1600" b="0" i="0" u="none" strike="noStrike" dirty="0">
                          <a:solidFill>
                            <a:srgbClr val="000000"/>
                          </a:solidFill>
                          <a:effectLst/>
                          <a:latin typeface="+mn-lt"/>
                        </a:rPr>
                        <a:t>Wortegem-Petegem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mn-lt"/>
                        </a:rPr>
                        <a:t>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103,22</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3729">
                <a:tc>
                  <a:txBody>
                    <a:bodyPr/>
                    <a:lstStyle/>
                    <a:p>
                      <a:pPr algn="ctr" fontAlgn="b"/>
                      <a:r>
                        <a:rPr lang="nl-BE" sz="1600" b="0" i="0" u="none" strike="noStrike">
                          <a:solidFill>
                            <a:srgbClr val="000000"/>
                          </a:solidFill>
                          <a:effectLst/>
                          <a:latin typeface="+mn-lt"/>
                        </a:rPr>
                        <a:t>Zingem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mn-lt"/>
                        </a:rPr>
                        <a:t>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78,58</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3729">
                <a:tc>
                  <a:txBody>
                    <a:bodyPr/>
                    <a:lstStyle/>
                    <a:p>
                      <a:pPr algn="ctr" fontAlgn="b"/>
                      <a:r>
                        <a:rPr lang="nl-BE" sz="1600" b="0" i="0" u="none" strike="noStrike">
                          <a:solidFill>
                            <a:srgbClr val="000000"/>
                          </a:solidFill>
                          <a:effectLst/>
                          <a:latin typeface="+mn-lt"/>
                        </a:rPr>
                        <a:t>Zottegem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mn-lt"/>
                        </a:rPr>
                        <a:t>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129,41</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3729">
                <a:tc>
                  <a:txBody>
                    <a:bodyPr/>
                    <a:lstStyle/>
                    <a:p>
                      <a:pPr algn="ctr" fontAlgn="b"/>
                      <a:r>
                        <a:rPr lang="nl-BE" sz="1600" b="0" i="0" u="none" strike="noStrike">
                          <a:solidFill>
                            <a:srgbClr val="000000"/>
                          </a:solidFill>
                          <a:effectLst/>
                          <a:latin typeface="+mn-lt"/>
                        </a:rPr>
                        <a:t>Zwalm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74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123,60</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3729">
                <a:tc>
                  <a:txBody>
                    <a:bodyPr/>
                    <a:lstStyle/>
                    <a:p>
                      <a:pPr algn="ctr" fontAlgn="b"/>
                      <a:r>
                        <a:rPr lang="nl-BE" sz="1600" b="1" u="none" strike="noStrike" dirty="0" smtClean="0">
                          <a:effectLst/>
                          <a:latin typeface="+mn-lt"/>
                        </a:rPr>
                        <a:t>Totaal:</a:t>
                      </a:r>
                      <a:r>
                        <a:rPr lang="nl-BE" sz="1600" b="1" u="none" strike="noStrike" baseline="0" dirty="0" smtClean="0">
                          <a:effectLst/>
                          <a:latin typeface="+mn-lt"/>
                        </a:rPr>
                        <a:t> </a:t>
                      </a:r>
                      <a:endParaRPr lang="nl-BE" sz="16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chemeClr val="tx1"/>
                          </a:solidFill>
                          <a:effectLst/>
                          <a:latin typeface="+mn-lt"/>
                        </a:rPr>
                        <a:t>747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600" b="1" i="0" u="none" strike="noStrike" dirty="0" smtClean="0">
                          <a:solidFill>
                            <a:srgbClr val="000000"/>
                          </a:solidFill>
                          <a:effectLst/>
                          <a:latin typeface="+mn-lt"/>
                        </a:rPr>
                        <a:t>1649</a:t>
                      </a:r>
                      <a:endParaRPr lang="nl-BE" sz="16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600" b="1" i="0" u="none" strike="noStrike" dirty="0" smtClean="0">
                          <a:solidFill>
                            <a:srgbClr val="000000"/>
                          </a:solidFill>
                          <a:effectLst/>
                          <a:latin typeface="+mn-lt"/>
                        </a:rPr>
                        <a:t>2399</a:t>
                      </a:r>
                      <a:endParaRPr lang="nl-BE" sz="16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
        <p:nvSpPr>
          <p:cNvPr id="6" name="Tekstvak 5"/>
          <p:cNvSpPr txBox="1"/>
          <p:nvPr/>
        </p:nvSpPr>
        <p:spPr>
          <a:xfrm>
            <a:off x="4992476" y="5589240"/>
            <a:ext cx="4824536" cy="369332"/>
          </a:xfrm>
          <a:prstGeom prst="rect">
            <a:avLst/>
          </a:prstGeom>
          <a:noFill/>
        </p:spPr>
        <p:txBody>
          <a:bodyPr wrap="square" rtlCol="0">
            <a:spAutoFit/>
          </a:bodyPr>
          <a:lstStyle/>
          <a:p>
            <a:r>
              <a:rPr lang="nl-BE" dirty="0" smtClean="0"/>
              <a:t>* Absolute cijfers (openbaar + privé) in Kg </a:t>
            </a:r>
            <a:endParaRPr lang="nl-BE" dirty="0"/>
          </a:p>
        </p:txBody>
      </p:sp>
    </p:spTree>
    <p:extLst>
      <p:ext uri="{BB962C8B-B14F-4D97-AF65-F5344CB8AC3E}">
        <p14:creationId xmlns:p14="http://schemas.microsoft.com/office/powerpoint/2010/main" val="1429202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smtClean="0">
                <a:solidFill>
                  <a:schemeClr val="accent3">
                    <a:lumMod val="50000"/>
                  </a:schemeClr>
                </a:solidFill>
              </a:rPr>
              <a:t>4.3 </a:t>
            </a:r>
            <a:r>
              <a:rPr lang="nl-BE" sz="3100" b="1" dirty="0" err="1">
                <a:solidFill>
                  <a:schemeClr val="accent3">
                    <a:lumMod val="50000"/>
                  </a:schemeClr>
                </a:solidFill>
              </a:rPr>
              <a:t>Rodenticiden</a:t>
            </a:r>
            <a:r>
              <a:rPr lang="nl-BE" sz="3100" b="1" dirty="0">
                <a:solidFill>
                  <a:schemeClr val="accent3">
                    <a:lumMod val="50000"/>
                  </a:schemeClr>
                </a:solidFill>
              </a:rPr>
              <a:t> </a:t>
            </a:r>
            <a:endParaRPr lang="nl-BE" b="1" dirty="0">
              <a:solidFill>
                <a:schemeClr val="accent3">
                  <a:lumMod val="50000"/>
                </a:schemeClr>
              </a:solidFill>
            </a:endParaRPr>
          </a:p>
        </p:txBody>
      </p:sp>
      <p:sp>
        <p:nvSpPr>
          <p:cNvPr id="3" name="Tijdelijke aanduiding voor inhoud 2"/>
          <p:cNvSpPr>
            <a:spLocks noGrp="1"/>
          </p:cNvSpPr>
          <p:nvPr>
            <p:ph idx="1"/>
          </p:nvPr>
        </p:nvSpPr>
        <p:spPr>
          <a:xfrm>
            <a:off x="395536" y="1484784"/>
            <a:ext cx="8229600" cy="4525963"/>
          </a:xfrm>
        </p:spPr>
        <p:txBody>
          <a:bodyPr/>
          <a:lstStyle/>
          <a:p>
            <a:pPr marL="0" indent="0">
              <a:buNone/>
            </a:pPr>
            <a:endParaRPr lang="nl-BE" dirty="0" smtClean="0"/>
          </a:p>
          <a:p>
            <a:pPr marL="0" indent="0">
              <a:buNone/>
            </a:pPr>
            <a:r>
              <a:rPr lang="nl-BE" dirty="0" smtClean="0"/>
              <a:t> </a:t>
            </a:r>
            <a:endParaRPr lang="nl-BE" dirty="0"/>
          </a:p>
          <a:p>
            <a:pPr marL="0" indent="0">
              <a:buNone/>
            </a:pPr>
            <a:endParaRPr lang="nl-BE" dirty="0"/>
          </a:p>
        </p:txBody>
      </p:sp>
      <p:graphicFrame>
        <p:nvGraphicFramePr>
          <p:cNvPr id="6" name="Grafiek 5"/>
          <p:cNvGraphicFramePr>
            <a:graphicFrameLocks/>
          </p:cNvGraphicFramePr>
          <p:nvPr>
            <p:extLst>
              <p:ext uri="{D42A27DB-BD31-4B8C-83A1-F6EECF244321}">
                <p14:modId xmlns:p14="http://schemas.microsoft.com/office/powerpoint/2010/main" val="1125118525"/>
              </p:ext>
            </p:extLst>
          </p:nvPr>
        </p:nvGraphicFramePr>
        <p:xfrm>
          <a:off x="1259632" y="1628800"/>
          <a:ext cx="6624736" cy="3888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5219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Stand van zaken rattenbestrijding </a:t>
            </a:r>
            <a:r>
              <a:rPr lang="nl-BE" sz="3100" b="1" dirty="0">
                <a:solidFill>
                  <a:schemeClr val="accent3">
                    <a:lumMod val="50000"/>
                  </a:schemeClr>
                </a:solidFill>
              </a:rPr>
              <a:t>4.3 </a:t>
            </a:r>
            <a:r>
              <a:rPr lang="nl-BE" sz="3100" b="1" dirty="0" err="1">
                <a:solidFill>
                  <a:schemeClr val="accent3">
                    <a:lumMod val="50000"/>
                  </a:schemeClr>
                </a:solidFill>
              </a:rPr>
              <a:t>Rodenticiden</a:t>
            </a:r>
            <a:r>
              <a:rPr lang="nl-BE" sz="3100" b="1" dirty="0">
                <a:solidFill>
                  <a:schemeClr val="accent3">
                    <a:lumMod val="50000"/>
                  </a:schemeClr>
                </a:solidFill>
              </a:rPr>
              <a:t> </a:t>
            </a:r>
            <a:endParaRPr lang="nl-BE" sz="3100" dirty="0"/>
          </a:p>
        </p:txBody>
      </p:sp>
      <p:sp>
        <p:nvSpPr>
          <p:cNvPr id="6" name="Tekstvak 5"/>
          <p:cNvSpPr txBox="1"/>
          <p:nvPr/>
        </p:nvSpPr>
        <p:spPr>
          <a:xfrm>
            <a:off x="1979712" y="5301208"/>
            <a:ext cx="4824536" cy="369332"/>
          </a:xfrm>
          <a:prstGeom prst="rect">
            <a:avLst/>
          </a:prstGeom>
          <a:noFill/>
        </p:spPr>
        <p:txBody>
          <a:bodyPr wrap="square" rtlCol="0">
            <a:spAutoFit/>
          </a:bodyPr>
          <a:lstStyle/>
          <a:p>
            <a:r>
              <a:rPr lang="nl-BE" dirty="0" smtClean="0"/>
              <a:t>* Absolute cijfers (openbaar + </a:t>
            </a:r>
            <a:r>
              <a:rPr lang="nl-BE" dirty="0" err="1" smtClean="0"/>
              <a:t>prive</a:t>
            </a:r>
            <a:r>
              <a:rPr lang="nl-BE" dirty="0" smtClean="0"/>
              <a:t>) in Kg </a:t>
            </a:r>
            <a:endParaRPr lang="nl-BE" dirty="0"/>
          </a:p>
        </p:txBody>
      </p:sp>
      <p:graphicFrame>
        <p:nvGraphicFramePr>
          <p:cNvPr id="5" name="Tabel 4"/>
          <p:cNvGraphicFramePr>
            <a:graphicFrameLocks noGrp="1"/>
          </p:cNvGraphicFramePr>
          <p:nvPr>
            <p:extLst>
              <p:ext uri="{D42A27DB-BD31-4B8C-83A1-F6EECF244321}">
                <p14:modId xmlns:p14="http://schemas.microsoft.com/office/powerpoint/2010/main" val="88285442"/>
              </p:ext>
            </p:extLst>
          </p:nvPr>
        </p:nvGraphicFramePr>
        <p:xfrm>
          <a:off x="467543" y="1484784"/>
          <a:ext cx="8064898" cy="3816426"/>
        </p:xfrm>
        <a:graphic>
          <a:graphicData uri="http://schemas.openxmlformats.org/drawingml/2006/table">
            <a:tbl>
              <a:tblPr/>
              <a:tblGrid>
                <a:gridCol w="2379010"/>
                <a:gridCol w="947648"/>
                <a:gridCol w="947648"/>
                <a:gridCol w="947648"/>
                <a:gridCol w="947648"/>
                <a:gridCol w="947648"/>
                <a:gridCol w="947648"/>
              </a:tblGrid>
              <a:tr h="437124">
                <a:tc>
                  <a:txBody>
                    <a:bodyPr/>
                    <a:lstStyle/>
                    <a:p>
                      <a:pPr algn="ctr" fontAlgn="b"/>
                      <a:r>
                        <a:rPr lang="nl-BE" sz="1400" b="1" i="0" u="none" strike="noStrike" dirty="0">
                          <a:solidFill>
                            <a:schemeClr val="tx1"/>
                          </a:solidFill>
                          <a:effectLst/>
                          <a:latin typeface="+mn-lt"/>
                        </a:rPr>
                        <a:t> </a:t>
                      </a:r>
                      <a:r>
                        <a:rPr lang="nl-BE" sz="1400" b="1" i="0" u="none" strike="noStrike" dirty="0" smtClean="0">
                          <a:solidFill>
                            <a:schemeClr val="tx1"/>
                          </a:solidFill>
                          <a:effectLst/>
                          <a:latin typeface="+mn-lt"/>
                        </a:rPr>
                        <a:t>Regio</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a:solidFill>
                            <a:schemeClr val="tx1"/>
                          </a:solidFill>
                          <a:effectLst/>
                          <a:latin typeface="+mn-lt"/>
                        </a:rPr>
                        <a:t>2013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a:solidFill>
                            <a:schemeClr val="tx1"/>
                          </a:solidFill>
                          <a:effectLst/>
                          <a:latin typeface="+mn-lt"/>
                        </a:rPr>
                        <a:t>2014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smtClean="0">
                          <a:solidFill>
                            <a:schemeClr val="tx1"/>
                          </a:solidFill>
                          <a:effectLst/>
                          <a:latin typeface="+mn-lt"/>
                        </a:rPr>
                        <a:t>2015</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smtClean="0">
                          <a:solidFill>
                            <a:schemeClr val="tx1"/>
                          </a:solidFill>
                          <a:effectLst/>
                          <a:latin typeface="+mn-lt"/>
                        </a:rPr>
                        <a:t>2017</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563217">
                <a:tc>
                  <a:txBody>
                    <a:bodyPr/>
                    <a:lstStyle/>
                    <a:p>
                      <a:pPr algn="ctr" fontAlgn="b"/>
                      <a:r>
                        <a:rPr lang="nl-BE" sz="1400" b="0" i="0" u="none" strike="noStrike" dirty="0">
                          <a:solidFill>
                            <a:schemeClr val="tx1"/>
                          </a:solidFill>
                          <a:effectLst/>
                          <a:latin typeface="+mn-lt"/>
                        </a:rPr>
                        <a:t>Meetjesland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j-lt"/>
                        </a:rPr>
                        <a:t>       2.067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1.366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1.771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1.382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2.765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1.636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63217">
                <a:tc>
                  <a:txBody>
                    <a:bodyPr/>
                    <a:lstStyle/>
                    <a:p>
                      <a:pPr algn="ctr" fontAlgn="b"/>
                      <a:r>
                        <a:rPr lang="nl-BE" sz="1400" b="0" i="0" u="none" strike="noStrike" dirty="0" smtClean="0">
                          <a:solidFill>
                            <a:schemeClr val="tx1"/>
                          </a:solidFill>
                          <a:effectLst/>
                          <a:latin typeface="+mn-lt"/>
                        </a:rPr>
                        <a:t>Waasland</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1.797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1.461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1.097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1.007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2.372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1.707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63217">
                <a:tc>
                  <a:txBody>
                    <a:bodyPr/>
                    <a:lstStyle/>
                    <a:p>
                      <a:pPr algn="ctr" fontAlgn="b"/>
                      <a:r>
                        <a:rPr lang="nl-BE" sz="1400" b="0" i="0" u="none" strike="noStrike" dirty="0" err="1">
                          <a:solidFill>
                            <a:schemeClr val="tx1"/>
                          </a:solidFill>
                          <a:effectLst/>
                          <a:latin typeface="+mn-lt"/>
                        </a:rPr>
                        <a:t>Dendervalei</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1.501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1.288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1.523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1.074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3.149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a:t>
                      </a:r>
                      <a:r>
                        <a:rPr lang="nl-BE" sz="1400" b="0" i="0" u="none" strike="noStrike" dirty="0" smtClean="0">
                          <a:solidFill>
                            <a:srgbClr val="000000"/>
                          </a:solidFill>
                          <a:effectLst/>
                          <a:latin typeface="+mj-lt"/>
                        </a:rPr>
                        <a:t>2.245 </a:t>
                      </a:r>
                      <a:endParaRPr lang="nl-BE" sz="1400" b="0"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63217">
                <a:tc>
                  <a:txBody>
                    <a:bodyPr/>
                    <a:lstStyle/>
                    <a:p>
                      <a:pPr algn="ctr" fontAlgn="b"/>
                      <a:r>
                        <a:rPr lang="nl-BE" sz="1400" b="0" i="0" u="none" strike="noStrike" dirty="0" err="1" smtClean="0">
                          <a:solidFill>
                            <a:schemeClr val="tx1"/>
                          </a:solidFill>
                          <a:effectLst/>
                          <a:latin typeface="+mn-lt"/>
                        </a:rPr>
                        <a:t>Bovenschelde</a:t>
                      </a:r>
                      <a:r>
                        <a:rPr lang="nl-BE" sz="1400" b="0" i="0" u="none" strike="noStrike" baseline="0" dirty="0">
                          <a:solidFill>
                            <a:schemeClr val="tx1"/>
                          </a:solidFill>
                          <a:effectLst/>
                          <a:latin typeface="+mn-lt"/>
                        </a:rPr>
                        <a:t> </a:t>
                      </a:r>
                      <a:r>
                        <a:rPr lang="nl-BE" sz="1400" b="0" i="0" u="none" strike="noStrike" baseline="0" dirty="0" smtClean="0">
                          <a:solidFill>
                            <a:schemeClr val="tx1"/>
                          </a:solidFill>
                          <a:effectLst/>
                          <a:latin typeface="+mn-lt"/>
                        </a:rPr>
                        <a:t>-L</a:t>
                      </a:r>
                      <a:r>
                        <a:rPr lang="nl-BE" sz="1400" b="0" i="0" u="none" strike="noStrike" dirty="0" smtClean="0">
                          <a:solidFill>
                            <a:schemeClr val="tx1"/>
                          </a:solidFill>
                          <a:effectLst/>
                          <a:latin typeface="+mn-lt"/>
                        </a:rPr>
                        <a:t>eie </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1.211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937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1.032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761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1.555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1.323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63217">
                <a:tc>
                  <a:txBody>
                    <a:bodyPr/>
                    <a:lstStyle/>
                    <a:p>
                      <a:pPr algn="ctr" fontAlgn="b"/>
                      <a:r>
                        <a:rPr lang="nl-BE" sz="1400" b="0" i="0" u="none" strike="noStrike" dirty="0">
                          <a:solidFill>
                            <a:schemeClr val="tx1"/>
                          </a:solidFill>
                          <a:effectLst/>
                          <a:latin typeface="+mn-lt"/>
                        </a:rPr>
                        <a:t>Vlaamse Ardennen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1.107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882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924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748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1.648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a:t>
                      </a:r>
                      <a:r>
                        <a:rPr lang="nl-BE" sz="1400" b="0" i="0" u="none" strike="noStrike" dirty="0" smtClean="0">
                          <a:solidFill>
                            <a:srgbClr val="000000"/>
                          </a:solidFill>
                          <a:effectLst/>
                          <a:latin typeface="+mj-lt"/>
                        </a:rPr>
                        <a:t>2.399 </a:t>
                      </a:r>
                      <a:endParaRPr lang="nl-BE" sz="1400" b="0"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63217">
                <a:tc>
                  <a:txBody>
                    <a:bodyPr/>
                    <a:lstStyle/>
                    <a:p>
                      <a:pPr algn="ctr" fontAlgn="b"/>
                      <a:r>
                        <a:rPr lang="nl-BE" sz="1400" b="1" i="0" u="none" strike="noStrike" dirty="0">
                          <a:solidFill>
                            <a:schemeClr val="tx1"/>
                          </a:solidFill>
                          <a:effectLst/>
                          <a:latin typeface="+mn-lt"/>
                        </a:rPr>
                        <a:t>Totaal: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smtClean="0">
                          <a:solidFill>
                            <a:schemeClr val="tx1"/>
                          </a:solidFill>
                          <a:effectLst/>
                          <a:latin typeface="+mj-lt"/>
                        </a:rPr>
                        <a:t>7.681</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5.935</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6.346</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4.972</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11.489</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9.310</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3434407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74638"/>
            <a:ext cx="8219256" cy="58018"/>
          </a:xfrm>
        </p:spPr>
        <p:txBody>
          <a:bodyPr>
            <a:normAutofit fontScale="90000"/>
          </a:bodyPr>
          <a:lstStyle/>
          <a:p>
            <a:r>
              <a:rPr lang="nl-BE" sz="4000" dirty="0" smtClean="0"/>
              <a:t/>
            </a:r>
            <a:br>
              <a:rPr lang="nl-BE" sz="4000" dirty="0" smtClean="0"/>
            </a:br>
            <a:endParaRPr lang="nl-BE"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2555618"/>
              </p:ext>
            </p:extLst>
          </p:nvPr>
        </p:nvGraphicFramePr>
        <p:xfrm>
          <a:off x="0" y="2"/>
          <a:ext cx="9143999" cy="6741371"/>
        </p:xfrm>
        <a:graphic>
          <a:graphicData uri="http://schemas.openxmlformats.org/drawingml/2006/table">
            <a:tbl>
              <a:tblPr>
                <a:tableStyleId>{5C22544A-7EE6-4342-B048-85BDC9FD1C3A}</a:tableStyleId>
              </a:tblPr>
              <a:tblGrid>
                <a:gridCol w="1691680"/>
                <a:gridCol w="1064617"/>
                <a:gridCol w="1064617"/>
                <a:gridCol w="1064617"/>
                <a:gridCol w="1064617"/>
                <a:gridCol w="1064617"/>
                <a:gridCol w="1064617"/>
                <a:gridCol w="1064617"/>
              </a:tblGrid>
              <a:tr h="388227">
                <a:tc gridSpan="8">
                  <a:txBody>
                    <a:bodyPr/>
                    <a:lstStyle/>
                    <a:p>
                      <a:pPr algn="ctr" fontAlgn="b"/>
                      <a:r>
                        <a:rPr lang="nl-BE" sz="1400" u="none" strike="noStrike" dirty="0">
                          <a:solidFill>
                            <a:schemeClr val="tx1"/>
                          </a:solidFill>
                          <a:effectLst/>
                          <a:latin typeface="+mn-lt"/>
                        </a:rPr>
                        <a:t>gegevens </a:t>
                      </a:r>
                      <a:r>
                        <a:rPr lang="nl-BE" sz="1400" u="none" strike="noStrike" dirty="0" err="1">
                          <a:solidFill>
                            <a:schemeClr val="tx1"/>
                          </a:solidFill>
                          <a:effectLst/>
                          <a:latin typeface="+mn-lt"/>
                        </a:rPr>
                        <a:t>rodenticiden</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nl-BE"/>
                    </a:p>
                  </a:txBody>
                  <a:tcPr/>
                </a:tc>
                <a:tc hMerge="1">
                  <a:txBody>
                    <a:bodyPr/>
                    <a:lstStyle/>
                    <a:p>
                      <a:endParaRPr lang="nl-BE"/>
                    </a:p>
                  </a:txBody>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1691890">
                <a:tc>
                  <a:txBody>
                    <a:bodyPr/>
                    <a:lstStyle/>
                    <a:p>
                      <a:pPr algn="ctr" fontAlgn="ctr"/>
                      <a:r>
                        <a:rPr lang="nl-BE" sz="1400" u="none" strike="noStrike" dirty="0">
                          <a:effectLst/>
                          <a:latin typeface="+mn-lt"/>
                        </a:rPr>
                        <a:t>Gemeente </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NL" sz="1400" u="none" strike="noStrike" dirty="0">
                          <a:effectLst/>
                          <a:latin typeface="+mn-lt"/>
                        </a:rPr>
                        <a:t>aantal bakken en buizen gemeente en/of RATO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POV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u="none" strike="noStrike" dirty="0">
                          <a:effectLst/>
                          <a:latin typeface="+mn-lt"/>
                        </a:rPr>
                        <a:t>aantal kg </a:t>
                      </a:r>
                      <a:r>
                        <a:rPr lang="nl-BE" sz="1400" u="none" strike="noStrike" dirty="0" err="1">
                          <a:effectLst/>
                          <a:latin typeface="+mn-lt"/>
                        </a:rPr>
                        <a:t>rodenticide</a:t>
                      </a:r>
                      <a:r>
                        <a:rPr lang="nl-BE" sz="1400" u="none" strike="noStrike" dirty="0">
                          <a:effectLst/>
                          <a:latin typeface="+mn-lt"/>
                        </a:rPr>
                        <a:t> (totaal)</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openbaar terrein</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privé terrein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6298">
                <a:tc>
                  <a:txBody>
                    <a:bodyPr/>
                    <a:lstStyle/>
                    <a:p>
                      <a:pPr algn="ctr" fontAlgn="ctr"/>
                      <a:r>
                        <a:rPr lang="nl-BE" sz="1400" b="0" i="0" u="none" strike="noStrike" dirty="0">
                          <a:solidFill>
                            <a:srgbClr val="000000"/>
                          </a:solidFill>
                          <a:effectLst/>
                          <a:latin typeface="+mn-lt"/>
                        </a:rPr>
                        <a:t>Brakel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0,43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681,38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33,38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648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12,17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6298">
                <a:tc>
                  <a:txBody>
                    <a:bodyPr/>
                    <a:lstStyle/>
                    <a:p>
                      <a:pPr algn="ctr" fontAlgn="ctr"/>
                      <a:r>
                        <a:rPr lang="nl-BE" sz="1400" b="0" i="0" u="none" strike="noStrike" dirty="0">
                          <a:solidFill>
                            <a:srgbClr val="000000"/>
                          </a:solidFill>
                          <a:effectLst/>
                          <a:latin typeface="+mn-lt"/>
                        </a:rPr>
                        <a:t>Horebeke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11,92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11,92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1,08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6298">
                <a:tc>
                  <a:txBody>
                    <a:bodyPr/>
                    <a:lstStyle/>
                    <a:p>
                      <a:pPr algn="ctr" fontAlgn="ctr"/>
                      <a:r>
                        <a:rPr lang="nl-BE" sz="1400" b="0" i="0" u="none" strike="noStrike" dirty="0">
                          <a:solidFill>
                            <a:srgbClr val="000000"/>
                          </a:solidFill>
                          <a:effectLst/>
                          <a:latin typeface="+mn-lt"/>
                        </a:rPr>
                        <a:t>Kluisbergen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623,02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23,02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600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20,77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6298">
                <a:tc>
                  <a:txBody>
                    <a:bodyPr/>
                    <a:lstStyle/>
                    <a:p>
                      <a:pPr algn="ctr" fontAlgn="ctr"/>
                      <a:r>
                        <a:rPr lang="nl-BE" sz="1400" b="0" i="0" u="none" strike="noStrike">
                          <a:solidFill>
                            <a:srgbClr val="000000"/>
                          </a:solidFill>
                          <a:effectLst/>
                          <a:latin typeface="+mn-lt"/>
                        </a:rPr>
                        <a:t>Kruishoutem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85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1,80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96,06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78,91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17,15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2,03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6298">
                <a:tc>
                  <a:txBody>
                    <a:bodyPr/>
                    <a:lstStyle/>
                    <a:p>
                      <a:pPr algn="ctr" fontAlgn="ctr"/>
                      <a:r>
                        <a:rPr lang="nl-BE" sz="1400" b="0" i="0" u="none" strike="noStrike">
                          <a:solidFill>
                            <a:srgbClr val="000000"/>
                          </a:solidFill>
                          <a:effectLst/>
                          <a:latin typeface="+mn-lt"/>
                        </a:rPr>
                        <a:t>Lierde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51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1,95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70,68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59,07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11,61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2,68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6298">
                <a:tc>
                  <a:txBody>
                    <a:bodyPr/>
                    <a:lstStyle/>
                    <a:p>
                      <a:pPr algn="ctr" fontAlgn="ctr"/>
                      <a:r>
                        <a:rPr lang="nl-BE" sz="1400" b="0" i="0" u="none" strike="noStrike">
                          <a:solidFill>
                            <a:srgbClr val="000000"/>
                          </a:solidFill>
                          <a:effectLst/>
                          <a:latin typeface="+mn-lt"/>
                        </a:rPr>
                        <a:t>Maarkedal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31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1,50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111,66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111,16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111,66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2,42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6298">
                <a:tc>
                  <a:txBody>
                    <a:bodyPr/>
                    <a:lstStyle/>
                    <a:p>
                      <a:pPr algn="ctr" fontAlgn="ctr"/>
                      <a:r>
                        <a:rPr lang="nl-BE" sz="1400" b="0" i="0" u="none" strike="noStrike">
                          <a:solidFill>
                            <a:srgbClr val="000000"/>
                          </a:solidFill>
                          <a:effectLst/>
                          <a:latin typeface="+mn-lt"/>
                        </a:rPr>
                        <a:t>Oudenaarde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110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1,60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181,53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118,53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63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2,63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6298">
                <a:tc>
                  <a:txBody>
                    <a:bodyPr/>
                    <a:lstStyle/>
                    <a:p>
                      <a:pPr algn="ctr" fontAlgn="ctr"/>
                      <a:r>
                        <a:rPr lang="nl-BE" sz="1400" b="0" i="0" u="none" strike="noStrike">
                          <a:solidFill>
                            <a:srgbClr val="000000"/>
                          </a:solidFill>
                          <a:effectLst/>
                          <a:latin typeface="+mn-lt"/>
                        </a:rPr>
                        <a:t>Ronse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74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2,13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187,84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100,32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87,52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5,41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6298">
                <a:tc>
                  <a:txBody>
                    <a:bodyPr/>
                    <a:lstStyle/>
                    <a:p>
                      <a:pPr algn="ctr" fontAlgn="ctr"/>
                      <a:r>
                        <a:rPr lang="nl-BE" sz="1400" b="0" i="0" u="none" strike="noStrike">
                          <a:solidFill>
                            <a:srgbClr val="000000"/>
                          </a:solidFill>
                          <a:effectLst/>
                          <a:latin typeface="+mn-lt"/>
                        </a:rPr>
                        <a:t>Wortegem-Petegem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1,56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103,22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72,12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31,10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2,43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6298">
                <a:tc>
                  <a:txBody>
                    <a:bodyPr/>
                    <a:lstStyle/>
                    <a:p>
                      <a:pPr algn="ctr" fontAlgn="ctr"/>
                      <a:r>
                        <a:rPr lang="nl-BE" sz="1400" b="0" i="0" u="none" strike="noStrike">
                          <a:solidFill>
                            <a:srgbClr val="000000"/>
                          </a:solidFill>
                          <a:effectLst/>
                          <a:latin typeface="+mn-lt"/>
                        </a:rPr>
                        <a:t>Zingem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1,25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78,58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78,58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3,27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6298">
                <a:tc>
                  <a:txBody>
                    <a:bodyPr/>
                    <a:lstStyle/>
                    <a:p>
                      <a:pPr algn="ctr" fontAlgn="ctr"/>
                      <a:r>
                        <a:rPr lang="nl-BE" sz="1400" b="0" i="0" u="none" strike="noStrike">
                          <a:solidFill>
                            <a:srgbClr val="000000"/>
                          </a:solidFill>
                          <a:effectLst/>
                          <a:latin typeface="+mn-lt"/>
                        </a:rPr>
                        <a:t>Zottegem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57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1,33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129,41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99,41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2,27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6298">
                <a:tc>
                  <a:txBody>
                    <a:bodyPr/>
                    <a:lstStyle/>
                    <a:p>
                      <a:pPr algn="ctr" fontAlgn="ctr"/>
                      <a:r>
                        <a:rPr lang="nl-BE" sz="1400" b="0" i="0" u="none" strike="noStrike" dirty="0">
                          <a:solidFill>
                            <a:srgbClr val="000000"/>
                          </a:solidFill>
                          <a:effectLst/>
                          <a:latin typeface="+mn-lt"/>
                        </a:rPr>
                        <a:t>Zwalm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167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3,32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123,60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93,60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2,21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85678">
                <a:tc>
                  <a:txBody>
                    <a:bodyPr/>
                    <a:lstStyle/>
                    <a:p>
                      <a:pPr algn="ctr" fontAlgn="ctr"/>
                      <a:r>
                        <a:rPr lang="nl-BE" sz="1400" b="1" u="none" strike="noStrike" dirty="0">
                          <a:effectLst/>
                          <a:latin typeface="+mn-lt"/>
                        </a:rPr>
                        <a:t>Totalen </a:t>
                      </a:r>
                      <a:r>
                        <a:rPr lang="nl-BE" sz="1400" b="1" u="none" strike="noStrike" dirty="0" smtClean="0">
                          <a:effectLst/>
                          <a:latin typeface="+mn-lt"/>
                        </a:rPr>
                        <a:t>2017</a:t>
                      </a:r>
                      <a:endParaRPr lang="nl-BE" sz="1400" b="1"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nl-BE" sz="1400" b="1" i="0" u="none" strike="noStrike" dirty="0" smtClean="0">
                          <a:solidFill>
                            <a:srgbClr val="000000"/>
                          </a:solidFill>
                          <a:effectLst/>
                          <a:latin typeface="+mn-lt"/>
                        </a:rPr>
                        <a:t>678</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144</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1,73</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2399</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ctr" latinLnBrk="0" hangingPunct="1"/>
                      <a:r>
                        <a:rPr lang="nl-BE" sz="1400" b="1" i="0" u="none" strike="noStrike" kern="1200" dirty="0">
                          <a:solidFill>
                            <a:srgbClr val="000000"/>
                          </a:solidFill>
                          <a:effectLst/>
                          <a:latin typeface="+mn-lt"/>
                          <a:ea typeface="+mn-ea"/>
                          <a:cs typeface="+mn-cs"/>
                        </a:rPr>
                        <a:t>880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ctr" latinLnBrk="0" hangingPunct="1"/>
                      <a:r>
                        <a:rPr lang="nl-BE" sz="1400" b="1" i="0" u="none" strike="noStrike" kern="1200" dirty="0">
                          <a:solidFill>
                            <a:srgbClr val="000000"/>
                          </a:solidFill>
                          <a:effectLst/>
                          <a:latin typeface="+mn-lt"/>
                          <a:ea typeface="+mn-ea"/>
                          <a:cs typeface="+mn-cs"/>
                        </a:rPr>
                        <a:t>1630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smtClean="0">
                          <a:solidFill>
                            <a:srgbClr val="000000"/>
                          </a:solidFill>
                          <a:effectLst/>
                          <a:latin typeface="+mn-lt"/>
                        </a:rPr>
                        <a:t>5,05</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bl>
          </a:graphicData>
        </a:graphic>
      </p:graphicFrame>
    </p:spTree>
    <p:extLst>
      <p:ext uri="{BB962C8B-B14F-4D97-AF65-F5344CB8AC3E}">
        <p14:creationId xmlns:p14="http://schemas.microsoft.com/office/powerpoint/2010/main" val="1789492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332656"/>
            <a:ext cx="8291264" cy="1728192"/>
          </a:xfrm>
        </p:spPr>
        <p:txBody>
          <a:bodyPr>
            <a:normAutofit fontScale="90000"/>
          </a:bodyPr>
          <a:lstStyle/>
          <a:p>
            <a:r>
              <a:rPr lang="nl-NL" b="1" dirty="0">
                <a:solidFill>
                  <a:schemeClr val="accent3">
                    <a:lumMod val="50000"/>
                  </a:schemeClr>
                </a:solidFill>
              </a:rPr>
              <a:t>5. Resultaten </a:t>
            </a:r>
            <a:r>
              <a:rPr lang="nl-NL" b="1" dirty="0" smtClean="0">
                <a:solidFill>
                  <a:schemeClr val="accent3">
                    <a:lumMod val="50000"/>
                  </a:schemeClr>
                </a:solidFill>
              </a:rPr>
              <a:t>bevraging gemeenten: overlastbezorgers in 2017</a:t>
            </a:r>
            <a:endParaRPr lang="nl-BE" dirty="0"/>
          </a:p>
        </p:txBody>
      </p:sp>
      <p:sp>
        <p:nvSpPr>
          <p:cNvPr id="3" name="Tijdelijke aanduiding voor inhoud 2"/>
          <p:cNvSpPr>
            <a:spLocks noGrp="1"/>
          </p:cNvSpPr>
          <p:nvPr>
            <p:ph idx="1"/>
          </p:nvPr>
        </p:nvSpPr>
        <p:spPr>
          <a:xfrm>
            <a:off x="395536" y="2348880"/>
            <a:ext cx="8291264" cy="3777283"/>
          </a:xfrm>
        </p:spPr>
        <p:txBody>
          <a:bodyPr/>
          <a:lstStyle/>
          <a:p>
            <a:pPr marL="0" indent="0">
              <a:buNone/>
            </a:pPr>
            <a:r>
              <a:rPr lang="nl-BE" dirty="0"/>
              <a:t>	</a:t>
            </a:r>
          </a:p>
        </p:txBody>
      </p:sp>
      <p:pic>
        <p:nvPicPr>
          <p:cNvPr id="1026" name="Picture 2" descr="\\Netapp03\grafdata\E02\07_RATTENB\exoten planten\Reuzenberenklauw\2010-7-15-Reuzenberenklauw munkzwalm 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79" y="1772816"/>
            <a:ext cx="5568619"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410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inhoud 2"/>
          <p:cNvSpPr>
            <a:spLocks noGrp="1"/>
          </p:cNvSpPr>
          <p:nvPr>
            <p:ph idx="1"/>
          </p:nvPr>
        </p:nvSpPr>
        <p:spPr/>
        <p:txBody>
          <a:bodyPr/>
          <a:lstStyle/>
          <a:p>
            <a:pPr marL="514350" indent="-514350">
              <a:buAutoNum type="arabicPeriod"/>
            </a:pPr>
            <a:endParaRPr lang="nl-BE" b="1" dirty="0" smtClean="0">
              <a:solidFill>
                <a:schemeClr val="accent3">
                  <a:lumMod val="50000"/>
                </a:schemeClr>
              </a:solidFill>
            </a:endParaRPr>
          </a:p>
          <a:p>
            <a:pPr marL="514350" indent="-514350">
              <a:buAutoNum type="arabicPeriod"/>
            </a:pPr>
            <a:r>
              <a:rPr lang="nl-BE" b="1" dirty="0" smtClean="0">
                <a:solidFill>
                  <a:schemeClr val="accent3">
                    <a:lumMod val="50000"/>
                  </a:schemeClr>
                </a:solidFill>
              </a:rPr>
              <a:t>Verwelkoming </a:t>
            </a:r>
          </a:p>
          <a:p>
            <a:pPr marL="514350" indent="-514350">
              <a:buAutoNum type="arabicPeriod"/>
            </a:pPr>
            <a:r>
              <a:rPr lang="nl-BE" b="1" dirty="0" smtClean="0">
                <a:solidFill>
                  <a:schemeClr val="accent3">
                    <a:lumMod val="50000"/>
                  </a:schemeClr>
                </a:solidFill>
              </a:rPr>
              <a:t>Goedkeuring </a:t>
            </a:r>
            <a:r>
              <a:rPr lang="nl-BE" b="1" dirty="0">
                <a:solidFill>
                  <a:schemeClr val="accent3">
                    <a:lumMod val="50000"/>
                  </a:schemeClr>
                </a:solidFill>
              </a:rPr>
              <a:t>verslag van het Regionaal Comité in </a:t>
            </a:r>
            <a:r>
              <a:rPr lang="nl-BE" b="1" dirty="0" smtClean="0">
                <a:solidFill>
                  <a:schemeClr val="accent3">
                    <a:lumMod val="50000"/>
                  </a:schemeClr>
                </a:solidFill>
              </a:rPr>
              <a:t>2017 (24/03/2017) </a:t>
            </a:r>
          </a:p>
          <a:p>
            <a:pPr marL="0" indent="0">
              <a:buNone/>
            </a:pPr>
            <a:endParaRPr lang="nl-BE" b="1" dirty="0">
              <a:solidFill>
                <a:schemeClr val="accent3">
                  <a:lumMod val="50000"/>
                </a:schemeClr>
              </a:solidFill>
            </a:endParaRPr>
          </a:p>
        </p:txBody>
      </p:sp>
    </p:spTree>
    <p:extLst>
      <p:ext uri="{BB962C8B-B14F-4D97-AF65-F5344CB8AC3E}">
        <p14:creationId xmlns:p14="http://schemas.microsoft.com/office/powerpoint/2010/main" val="1868814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r>
              <a:rPr lang="nl-NL" b="1" dirty="0">
                <a:solidFill>
                  <a:schemeClr val="accent3">
                    <a:lumMod val="50000"/>
                  </a:schemeClr>
                </a:solidFill>
              </a:rPr>
              <a:t/>
            </a:r>
            <a:br>
              <a:rPr lang="nl-NL" b="1" dirty="0">
                <a:solidFill>
                  <a:schemeClr val="accent3">
                    <a:lumMod val="50000"/>
                  </a:schemeClr>
                </a:solidFill>
              </a:rPr>
            </a:br>
            <a:r>
              <a:rPr lang="nl-NL" sz="3100" b="1" dirty="0" smtClean="0">
                <a:solidFill>
                  <a:schemeClr val="accent3">
                    <a:lumMod val="50000"/>
                  </a:schemeClr>
                </a:solidFill>
              </a:rPr>
              <a:t>5.1 </a:t>
            </a:r>
            <a:r>
              <a:rPr lang="nl-NL" sz="3100" b="1" dirty="0">
                <a:solidFill>
                  <a:schemeClr val="accent3">
                    <a:lumMod val="50000"/>
                  </a:schemeClr>
                </a:solidFill>
              </a:rPr>
              <a:t>Dierlijke overlastbezorgers</a:t>
            </a:r>
            <a:endParaRPr lang="nl-BE" sz="3100" dirty="0"/>
          </a:p>
        </p:txBody>
      </p:sp>
      <p:sp>
        <p:nvSpPr>
          <p:cNvPr id="3" name="Tijdelijke aanduiding voor inhoud 2"/>
          <p:cNvSpPr>
            <a:spLocks noGrp="1"/>
          </p:cNvSpPr>
          <p:nvPr>
            <p:ph idx="1"/>
          </p:nvPr>
        </p:nvSpPr>
        <p:spPr/>
        <p:txBody>
          <a:bodyPr/>
          <a:lstStyle/>
          <a:p>
            <a:pPr marL="0" indent="0">
              <a:buNone/>
            </a:pPr>
            <a:endParaRPr lang="nl-BE" dirty="0"/>
          </a:p>
          <a:p>
            <a:pPr marL="0" indent="0">
              <a:buNone/>
            </a:pPr>
            <a:endParaRPr lang="nl-BE" dirty="0"/>
          </a:p>
        </p:txBody>
      </p:sp>
      <p:graphicFrame>
        <p:nvGraphicFramePr>
          <p:cNvPr id="5" name="Tabel 4"/>
          <p:cNvGraphicFramePr>
            <a:graphicFrameLocks noGrp="1"/>
          </p:cNvGraphicFramePr>
          <p:nvPr>
            <p:extLst>
              <p:ext uri="{D42A27DB-BD31-4B8C-83A1-F6EECF244321}">
                <p14:modId xmlns:p14="http://schemas.microsoft.com/office/powerpoint/2010/main" val="2978667081"/>
              </p:ext>
            </p:extLst>
          </p:nvPr>
        </p:nvGraphicFramePr>
        <p:xfrm>
          <a:off x="-2" y="1340769"/>
          <a:ext cx="9144003" cy="5517236"/>
        </p:xfrm>
        <a:graphic>
          <a:graphicData uri="http://schemas.openxmlformats.org/drawingml/2006/table">
            <a:tbl>
              <a:tblPr firstRow="1" firstCol="1" bandRow="1">
                <a:tableStyleId>{5C22544A-7EE6-4342-B048-85BDC9FD1C3A}</a:tableStyleId>
              </a:tblPr>
              <a:tblGrid>
                <a:gridCol w="2039949"/>
                <a:gridCol w="1184009"/>
                <a:gridCol w="1184009"/>
                <a:gridCol w="1184009"/>
                <a:gridCol w="1184009"/>
                <a:gridCol w="1184009"/>
                <a:gridCol w="1184009"/>
              </a:tblGrid>
              <a:tr h="614891">
                <a:tc>
                  <a:txBody>
                    <a:bodyPr/>
                    <a:lstStyle/>
                    <a:p>
                      <a:pPr algn="ctr" fontAlgn="auto" hangingPunct="1">
                        <a:spcAft>
                          <a:spcPts val="0"/>
                        </a:spcAft>
                      </a:pPr>
                      <a:r>
                        <a:rPr lang="nl-BE" sz="1200" dirty="0">
                          <a:solidFill>
                            <a:schemeClr val="tx1"/>
                          </a:solidFill>
                          <a:effectLst/>
                          <a:latin typeface="+mn-lt"/>
                        </a:rPr>
                        <a:t>Gemeente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200" dirty="0" smtClean="0">
                          <a:solidFill>
                            <a:schemeClr val="tx1"/>
                          </a:solidFill>
                          <a:effectLst/>
                          <a:latin typeface="+mn-lt"/>
                        </a:rPr>
                        <a:t>melding </a:t>
                      </a:r>
                    </a:p>
                    <a:p>
                      <a:pPr algn="ctr" fontAlgn="auto" hangingPunct="1">
                        <a:spcAft>
                          <a:spcPts val="0"/>
                        </a:spcAft>
                      </a:pPr>
                      <a:r>
                        <a:rPr lang="nl-BE" sz="1200" dirty="0" smtClean="0">
                          <a:solidFill>
                            <a:schemeClr val="tx1"/>
                          </a:solidFill>
                          <a:effectLst/>
                          <a:latin typeface="+mn-lt"/>
                        </a:rPr>
                        <a:t>katten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dirty="0" smtClean="0">
                          <a:solidFill>
                            <a:schemeClr val="tx1"/>
                          </a:solidFill>
                          <a:effectLst/>
                          <a:latin typeface="+mn-lt"/>
                        </a:rPr>
                        <a:t>Vangsten</a:t>
                      </a:r>
                    </a:p>
                    <a:p>
                      <a:pPr algn="ctr" fontAlgn="auto" hangingPunct="1">
                        <a:spcAft>
                          <a:spcPts val="0"/>
                        </a:spcAft>
                      </a:pPr>
                      <a:r>
                        <a:rPr lang="nl-BE" sz="1200" dirty="0" smtClean="0">
                          <a:solidFill>
                            <a:schemeClr val="tx1"/>
                          </a:solidFill>
                          <a:effectLst/>
                          <a:latin typeface="+mn-lt"/>
                        </a:rPr>
                        <a:t> </a:t>
                      </a:r>
                      <a:r>
                        <a:rPr lang="nl-BE" sz="1200" dirty="0">
                          <a:solidFill>
                            <a:schemeClr val="tx1"/>
                          </a:solidFill>
                          <a:effectLst/>
                          <a:latin typeface="+mn-lt"/>
                        </a:rPr>
                        <a:t>katten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dirty="0">
                          <a:solidFill>
                            <a:schemeClr val="tx1"/>
                          </a:solidFill>
                          <a:effectLst/>
                          <a:latin typeface="+mn-lt"/>
                        </a:rPr>
                        <a:t>vangsten </a:t>
                      </a:r>
                      <a:endParaRPr lang="nl-BE" sz="1200" dirty="0" smtClean="0">
                        <a:solidFill>
                          <a:schemeClr val="tx1"/>
                        </a:solidFill>
                        <a:effectLst/>
                        <a:latin typeface="+mn-lt"/>
                      </a:endParaRPr>
                    </a:p>
                    <a:p>
                      <a:pPr algn="ctr" fontAlgn="auto" hangingPunct="1">
                        <a:spcAft>
                          <a:spcPts val="0"/>
                        </a:spcAft>
                      </a:pPr>
                      <a:r>
                        <a:rPr lang="nl-BE" sz="1200" dirty="0" smtClean="0">
                          <a:solidFill>
                            <a:schemeClr val="tx1"/>
                          </a:solidFill>
                          <a:effectLst/>
                          <a:latin typeface="+mn-lt"/>
                        </a:rPr>
                        <a:t>duiven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auto" hangingPunct="1">
                        <a:spcAft>
                          <a:spcPts val="0"/>
                        </a:spcAft>
                      </a:pPr>
                      <a:r>
                        <a:rPr lang="nl-BE" sz="1200" dirty="0" smtClean="0">
                          <a:solidFill>
                            <a:schemeClr val="tx1"/>
                          </a:solidFill>
                          <a:effectLst/>
                          <a:latin typeface="+mn-lt"/>
                        </a:rPr>
                        <a:t>Vangsten</a:t>
                      </a:r>
                    </a:p>
                    <a:p>
                      <a:pPr algn="ctr" fontAlgn="auto" hangingPunct="1">
                        <a:spcAft>
                          <a:spcPts val="0"/>
                        </a:spcAft>
                      </a:pPr>
                      <a:r>
                        <a:rPr lang="nl-BE" sz="1200" dirty="0" smtClean="0">
                          <a:solidFill>
                            <a:schemeClr val="tx1"/>
                          </a:solidFill>
                          <a:effectLst/>
                          <a:latin typeface="+mn-lt"/>
                        </a:rPr>
                        <a:t> </a:t>
                      </a:r>
                      <a:r>
                        <a:rPr lang="nl-BE" sz="1200" dirty="0">
                          <a:solidFill>
                            <a:schemeClr val="tx1"/>
                          </a:solidFill>
                          <a:effectLst/>
                          <a:latin typeface="+mn-lt"/>
                        </a:rPr>
                        <a:t>kippen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solidFill>
                            <a:schemeClr val="tx1"/>
                          </a:solidFill>
                          <a:effectLst/>
                          <a:latin typeface="+mn-lt"/>
                          <a:ea typeface="Times New Roman"/>
                          <a:cs typeface="Times New Roman"/>
                        </a:rPr>
                        <a:t>Vangsten</a:t>
                      </a:r>
                      <a:r>
                        <a:rPr lang="nl-BE" sz="1200" baseline="0" dirty="0" smtClean="0">
                          <a:solidFill>
                            <a:schemeClr val="tx1"/>
                          </a:solidFill>
                          <a:effectLst/>
                          <a:latin typeface="+mn-lt"/>
                          <a:ea typeface="Times New Roman"/>
                          <a:cs typeface="Times New Roman"/>
                        </a:rPr>
                        <a:t> </a:t>
                      </a:r>
                    </a:p>
                    <a:p>
                      <a:pPr algn="ctr" fontAlgn="auto" hangingPunct="1">
                        <a:spcAft>
                          <a:spcPts val="0"/>
                        </a:spcAft>
                      </a:pPr>
                      <a:r>
                        <a:rPr lang="nl-BE" sz="1200" baseline="0" dirty="0" smtClean="0">
                          <a:solidFill>
                            <a:schemeClr val="tx1"/>
                          </a:solidFill>
                          <a:effectLst/>
                          <a:latin typeface="+mn-lt"/>
                          <a:ea typeface="Times New Roman"/>
                          <a:cs typeface="Times New Roman"/>
                        </a:rPr>
                        <a:t>ganzen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solidFill>
                            <a:schemeClr val="tx1"/>
                          </a:solidFill>
                          <a:effectLst/>
                          <a:latin typeface="+mn-lt"/>
                        </a:rPr>
                        <a:t>andere</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6006">
                <a:tc>
                  <a:txBody>
                    <a:bodyPr/>
                    <a:lstStyle/>
                    <a:p>
                      <a:pPr algn="ctr" fontAlgn="ctr"/>
                      <a:r>
                        <a:rPr lang="nl-BE" sz="1200" b="0" i="0" u="none" strike="noStrike" dirty="0">
                          <a:solidFill>
                            <a:srgbClr val="000000"/>
                          </a:solidFill>
                          <a:effectLst/>
                          <a:latin typeface="+mn-lt"/>
                        </a:rPr>
                        <a:t>Brakel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a:solidFill>
                            <a:srgbClr val="000000"/>
                          </a:solidFill>
                          <a:effectLst/>
                          <a:latin typeface="+mn-lt"/>
                        </a:rPr>
                        <a:t> </a:t>
                      </a:r>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r>
                        <a:rPr lang="nl-BE" sz="1200" b="0" i="0" u="none" strike="noStrike" dirty="0">
                          <a:solidFill>
                            <a:srgbClr val="000000"/>
                          </a:solidFill>
                          <a:effectLst/>
                          <a:latin typeface="+mn-lt"/>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r>
                        <a:rPr lang="nl-BE" sz="1200" b="0" i="0" u="none" strike="noStrike" dirty="0">
                          <a:solidFill>
                            <a:srgbClr val="000000"/>
                          </a:solidFill>
                          <a:effectLst/>
                          <a:latin typeface="+mn-lt"/>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r>
                        <a:rPr lang="nl-BE" sz="1200" b="0" i="0" u="none" strike="noStrike" dirty="0">
                          <a:solidFill>
                            <a:srgbClr val="000000"/>
                          </a:solidFill>
                          <a:effectLst/>
                          <a:latin typeface="+mn-lt"/>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8</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6006">
                <a:tc>
                  <a:txBody>
                    <a:bodyPr/>
                    <a:lstStyle/>
                    <a:p>
                      <a:pPr algn="ctr" fontAlgn="ctr"/>
                      <a:r>
                        <a:rPr lang="nl-BE" sz="1200" b="0" i="0" u="none" strike="noStrike" dirty="0">
                          <a:solidFill>
                            <a:srgbClr val="000000"/>
                          </a:solidFill>
                          <a:effectLst/>
                          <a:latin typeface="+mn-lt"/>
                        </a:rPr>
                        <a:t>Horebeke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a:t>
                      </a:r>
                      <a:r>
                        <a:rPr lang="nl-BE" sz="1200" b="0" i="0" u="none" strike="noStrike" dirty="0">
                          <a:solidFill>
                            <a:srgbClr val="000000"/>
                          </a:solidFill>
                          <a:effectLst/>
                          <a:latin typeface="+mn-lt"/>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a:t>
                      </a:r>
                      <a:r>
                        <a:rPr lang="nl-BE" sz="1200" b="0" i="0" u="none" strike="noStrike" dirty="0">
                          <a:solidFill>
                            <a:srgbClr val="000000"/>
                          </a:solidFill>
                          <a:effectLst/>
                          <a:latin typeface="+mn-lt"/>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a:t>
                      </a:r>
                      <a:r>
                        <a:rPr lang="nl-BE" sz="1200" b="0" i="0" u="none" strike="noStrike" dirty="0">
                          <a:solidFill>
                            <a:srgbClr val="000000"/>
                          </a:solidFill>
                          <a:effectLst/>
                          <a:latin typeface="+mn-lt"/>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a:t>
                      </a:r>
                      <a:r>
                        <a:rPr lang="nl-BE" sz="1200" b="0" i="0" u="none" strike="noStrike" dirty="0">
                          <a:solidFill>
                            <a:srgbClr val="000000"/>
                          </a:solidFill>
                          <a:effectLst/>
                          <a:latin typeface="+mn-lt"/>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6352">
                <a:tc>
                  <a:txBody>
                    <a:bodyPr/>
                    <a:lstStyle/>
                    <a:p>
                      <a:pPr algn="ctr" fontAlgn="ctr"/>
                      <a:r>
                        <a:rPr lang="nl-BE" sz="1200" b="0" i="0" u="none" strike="noStrike" dirty="0">
                          <a:solidFill>
                            <a:srgbClr val="000000"/>
                          </a:solidFill>
                          <a:effectLst/>
                          <a:latin typeface="+mn-lt"/>
                        </a:rPr>
                        <a:t>Kluisbergen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2</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r>
                        <a:rPr lang="nl-BE" sz="1200" b="0" i="0" u="none" strike="noStrike" dirty="0">
                          <a:solidFill>
                            <a:srgbClr val="000000"/>
                          </a:solidFill>
                          <a:effectLst/>
                          <a:latin typeface="+mn-lt"/>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*Chinese wolhandkrab</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6006">
                <a:tc>
                  <a:txBody>
                    <a:bodyPr/>
                    <a:lstStyle/>
                    <a:p>
                      <a:pPr algn="ctr" fontAlgn="ctr"/>
                      <a:r>
                        <a:rPr lang="nl-BE" sz="1200" b="0" i="0" u="none" strike="noStrike" dirty="0">
                          <a:solidFill>
                            <a:srgbClr val="000000"/>
                          </a:solidFill>
                          <a:effectLst/>
                          <a:latin typeface="+mn-lt"/>
                        </a:rPr>
                        <a:t>Kruishoutem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6006">
                <a:tc>
                  <a:txBody>
                    <a:bodyPr/>
                    <a:lstStyle/>
                    <a:p>
                      <a:pPr algn="ctr" fontAlgn="ctr"/>
                      <a:r>
                        <a:rPr lang="nl-BE" sz="1200" b="0" i="0" u="none" strike="noStrike" dirty="0">
                          <a:solidFill>
                            <a:srgbClr val="000000"/>
                          </a:solidFill>
                          <a:effectLst/>
                          <a:latin typeface="+mn-lt"/>
                        </a:rPr>
                        <a:t>Lierde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2</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6006">
                <a:tc>
                  <a:txBody>
                    <a:bodyPr/>
                    <a:lstStyle/>
                    <a:p>
                      <a:pPr algn="ctr" fontAlgn="ctr"/>
                      <a:r>
                        <a:rPr lang="nl-BE" sz="1200" b="0" i="0" u="none" strike="noStrike" dirty="0">
                          <a:solidFill>
                            <a:srgbClr val="000000"/>
                          </a:solidFill>
                          <a:effectLst/>
                          <a:latin typeface="+mn-lt"/>
                        </a:rPr>
                        <a:t>Maarkedal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6006">
                <a:tc>
                  <a:txBody>
                    <a:bodyPr/>
                    <a:lstStyle/>
                    <a:p>
                      <a:pPr algn="ctr" fontAlgn="ctr"/>
                      <a:r>
                        <a:rPr lang="nl-BE" sz="1200" b="0" i="0" u="none" strike="noStrike" dirty="0">
                          <a:solidFill>
                            <a:srgbClr val="000000"/>
                          </a:solidFill>
                          <a:effectLst/>
                          <a:latin typeface="+mn-lt"/>
                        </a:rPr>
                        <a:t>Oudenaarde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10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74</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6006">
                <a:tc>
                  <a:txBody>
                    <a:bodyPr/>
                    <a:lstStyle/>
                    <a:p>
                      <a:pPr algn="ctr" fontAlgn="ctr"/>
                      <a:r>
                        <a:rPr lang="nl-BE" sz="1200" b="0" i="0" u="none" strike="noStrike" dirty="0">
                          <a:solidFill>
                            <a:srgbClr val="000000"/>
                          </a:solidFill>
                          <a:effectLst/>
                          <a:latin typeface="+mn-lt"/>
                        </a:rPr>
                        <a:t>Ronse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22</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38</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83</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6006">
                <a:tc>
                  <a:txBody>
                    <a:bodyPr/>
                    <a:lstStyle/>
                    <a:p>
                      <a:pPr algn="ctr" fontAlgn="ctr"/>
                      <a:r>
                        <a:rPr lang="nl-BE" sz="1200" b="0" i="0" u="none" strike="noStrike" dirty="0">
                          <a:solidFill>
                            <a:srgbClr val="000000"/>
                          </a:solidFill>
                          <a:effectLst/>
                          <a:latin typeface="+mn-lt"/>
                        </a:rPr>
                        <a:t>Wortegem-Petegem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1</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2</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rPr>
                        <a:t>0</a:t>
                      </a:r>
                      <a:r>
                        <a:rPr lang="nl-BE" sz="1200" dirty="0">
                          <a:effectLst/>
                          <a:latin typeface="+mn-lt"/>
                        </a:rPr>
                        <a:t> </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6006">
                <a:tc>
                  <a:txBody>
                    <a:bodyPr/>
                    <a:lstStyle/>
                    <a:p>
                      <a:pPr algn="ctr" fontAlgn="ctr"/>
                      <a:r>
                        <a:rPr lang="nl-BE" sz="1200" b="0" i="0" u="none" strike="noStrike" dirty="0">
                          <a:solidFill>
                            <a:srgbClr val="000000"/>
                          </a:solidFill>
                          <a:effectLst/>
                          <a:latin typeface="+mn-lt"/>
                        </a:rPr>
                        <a:t>Zingem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2</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rPr>
                        <a:t>0</a:t>
                      </a:r>
                      <a:r>
                        <a:rPr lang="nl-BE" sz="1200" dirty="0">
                          <a:effectLst/>
                          <a:latin typeface="+mn-lt"/>
                        </a:rPr>
                        <a:t> </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6006">
                <a:tc>
                  <a:txBody>
                    <a:bodyPr/>
                    <a:lstStyle/>
                    <a:p>
                      <a:pPr algn="ctr" fontAlgn="ctr"/>
                      <a:r>
                        <a:rPr lang="nl-BE" sz="1200" b="0" i="0" u="none" strike="noStrike" dirty="0">
                          <a:solidFill>
                            <a:srgbClr val="000000"/>
                          </a:solidFill>
                          <a:effectLst/>
                          <a:latin typeface="+mn-lt"/>
                        </a:rPr>
                        <a:t>Zottegem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35</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105</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rPr>
                        <a:t>0</a:t>
                      </a:r>
                      <a:r>
                        <a:rPr lang="nl-BE" sz="1200" dirty="0">
                          <a:effectLst/>
                          <a:latin typeface="+mn-lt"/>
                        </a:rPr>
                        <a:t> </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6006">
                <a:tc>
                  <a:txBody>
                    <a:bodyPr/>
                    <a:lstStyle/>
                    <a:p>
                      <a:pPr algn="ctr" fontAlgn="ctr"/>
                      <a:r>
                        <a:rPr lang="nl-BE" sz="1200" b="0" i="0" u="none" strike="noStrike" dirty="0">
                          <a:solidFill>
                            <a:srgbClr val="000000"/>
                          </a:solidFill>
                          <a:effectLst/>
                          <a:latin typeface="+mn-lt"/>
                        </a:rPr>
                        <a:t>Zwalm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23</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29</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rPr>
                        <a:t>0</a:t>
                      </a:r>
                      <a:r>
                        <a:rPr lang="nl-BE" sz="1200" dirty="0">
                          <a:effectLst/>
                          <a:latin typeface="+mn-lt"/>
                        </a:rPr>
                        <a:t> </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09927">
                <a:tc>
                  <a:txBody>
                    <a:bodyPr/>
                    <a:lstStyle/>
                    <a:p>
                      <a:pPr algn="ctr" fontAlgn="auto" hangingPunct="1">
                        <a:spcAft>
                          <a:spcPts val="0"/>
                        </a:spcAft>
                      </a:pPr>
                      <a:r>
                        <a:rPr lang="nl-BE" sz="1200" b="1" dirty="0">
                          <a:solidFill>
                            <a:schemeClr val="tx1"/>
                          </a:solidFill>
                          <a:effectLst/>
                        </a:rPr>
                        <a:t>Totalen </a:t>
                      </a:r>
                      <a:r>
                        <a:rPr lang="nl-BE" sz="1200" b="1" dirty="0" smtClean="0">
                          <a:solidFill>
                            <a:schemeClr val="tx1"/>
                          </a:solidFill>
                          <a:effectLst/>
                        </a:rPr>
                        <a:t>2017</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200" b="1" dirty="0" smtClean="0">
                          <a:solidFill>
                            <a:schemeClr val="tx1"/>
                          </a:solidFill>
                          <a:effectLst/>
                          <a:latin typeface="Arial"/>
                          <a:ea typeface="Times New Roman"/>
                          <a:cs typeface="Times New Roman"/>
                        </a:rPr>
                        <a:t>85</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b="1" dirty="0" smtClean="0">
                          <a:solidFill>
                            <a:schemeClr val="tx1"/>
                          </a:solidFill>
                          <a:effectLst/>
                          <a:latin typeface="+mn-lt"/>
                          <a:ea typeface="Times New Roman"/>
                          <a:cs typeface="Times New Roman"/>
                        </a:rPr>
                        <a:t>174</a:t>
                      </a:r>
                      <a:endParaRPr lang="nl-BE" sz="1200" b="1"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200" b="1" i="0" u="none" strike="noStrike" dirty="0" smtClean="0">
                          <a:solidFill>
                            <a:srgbClr val="000000"/>
                          </a:solidFill>
                          <a:effectLst/>
                          <a:latin typeface="+mn-lt"/>
                        </a:rPr>
                        <a:t>93</a:t>
                      </a:r>
                      <a:endParaRPr lang="nl-BE" sz="12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200" b="1" i="0" u="none" strike="noStrike" dirty="0" smtClean="0">
                          <a:solidFill>
                            <a:srgbClr val="000000"/>
                          </a:solidFill>
                          <a:effectLst/>
                          <a:latin typeface="+mn-lt"/>
                        </a:rPr>
                        <a:t>2</a:t>
                      </a:r>
                      <a:endParaRPr lang="nl-BE" sz="12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b="1" dirty="0" smtClean="0">
                          <a:effectLst/>
                          <a:latin typeface="Arial"/>
                          <a:ea typeface="Times New Roman"/>
                          <a:cs typeface="Times New Roman"/>
                        </a:rPr>
                        <a:t>82</a:t>
                      </a:r>
                      <a:endParaRPr lang="nl-BE" sz="1200" b="1" dirty="0">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b="1" dirty="0" smtClean="0">
                          <a:effectLst/>
                          <a:latin typeface="Arial"/>
                          <a:ea typeface="Times New Roman"/>
                          <a:cs typeface="Times New Roman"/>
                        </a:rPr>
                        <a:t>0</a:t>
                      </a:r>
                      <a:endParaRPr lang="nl-BE" sz="1200" b="1" dirty="0">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bl>
          </a:graphicData>
        </a:graphic>
      </p:graphicFrame>
    </p:spTree>
    <p:extLst>
      <p:ext uri="{BB962C8B-B14F-4D97-AF65-F5344CB8AC3E}">
        <p14:creationId xmlns:p14="http://schemas.microsoft.com/office/powerpoint/2010/main" val="34113590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NL" b="1" dirty="0">
                <a:solidFill>
                  <a:schemeClr val="accent3">
                    <a:lumMod val="50000"/>
                  </a:schemeClr>
                </a:solidFill>
              </a:rPr>
              <a:t>5. Resultaten overlastbezorgers </a:t>
            </a:r>
            <a:br>
              <a:rPr lang="nl-NL" b="1" dirty="0">
                <a:solidFill>
                  <a:schemeClr val="accent3">
                    <a:lumMod val="50000"/>
                  </a:schemeClr>
                </a:solidFill>
              </a:rPr>
            </a:br>
            <a:r>
              <a:rPr lang="nl-NL" sz="3100" b="1" dirty="0">
                <a:solidFill>
                  <a:schemeClr val="accent3">
                    <a:lumMod val="50000"/>
                  </a:schemeClr>
                </a:solidFill>
              </a:rPr>
              <a:t>5.1 Dierlijke overlastbezorgers</a:t>
            </a:r>
            <a:endParaRPr lang="nl-BE" dirty="0"/>
          </a:p>
        </p:txBody>
      </p:sp>
      <p:graphicFrame>
        <p:nvGraphicFramePr>
          <p:cNvPr id="5" name="Tabel 4"/>
          <p:cNvGraphicFramePr>
            <a:graphicFrameLocks noGrp="1"/>
          </p:cNvGraphicFramePr>
          <p:nvPr>
            <p:extLst>
              <p:ext uri="{D42A27DB-BD31-4B8C-83A1-F6EECF244321}">
                <p14:modId xmlns:p14="http://schemas.microsoft.com/office/powerpoint/2010/main" val="2538742217"/>
              </p:ext>
            </p:extLst>
          </p:nvPr>
        </p:nvGraphicFramePr>
        <p:xfrm>
          <a:off x="467544" y="1412776"/>
          <a:ext cx="8352929" cy="4457866"/>
        </p:xfrm>
        <a:graphic>
          <a:graphicData uri="http://schemas.openxmlformats.org/drawingml/2006/table">
            <a:tbl>
              <a:tblPr>
                <a:tableStyleId>{5C22544A-7EE6-4342-B048-85BDC9FD1C3A}</a:tableStyleId>
              </a:tblPr>
              <a:tblGrid>
                <a:gridCol w="1480103"/>
                <a:gridCol w="1145471"/>
                <a:gridCol w="1145471"/>
                <a:gridCol w="1145471"/>
                <a:gridCol w="1145471"/>
                <a:gridCol w="1145471"/>
                <a:gridCol w="1145471"/>
              </a:tblGrid>
              <a:tr h="1292669">
                <a:tc>
                  <a:txBody>
                    <a:bodyPr/>
                    <a:lstStyle/>
                    <a:p>
                      <a:pPr algn="ctr" fontAlgn="ctr"/>
                      <a:r>
                        <a:rPr lang="nl-BE" sz="1600" b="1" u="none" strike="noStrike" dirty="0">
                          <a:effectLst/>
                        </a:rPr>
                        <a:t>Regio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rPr>
                        <a:t>aantal meldingen katten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600" b="1" u="none" strike="noStrike" dirty="0">
                          <a:effectLst/>
                        </a:rPr>
                        <a:t>vangsten katten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600" b="1" u="none" strike="noStrike" dirty="0">
                          <a:effectLst/>
                        </a:rPr>
                        <a:t>vangsten duiven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600" b="1" u="none" strike="noStrike" dirty="0">
                          <a:effectLst/>
                        </a:rPr>
                        <a:t>vangsten kippen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kern="1200" dirty="0" smtClean="0">
                          <a:solidFill>
                            <a:schemeClr val="dk1"/>
                          </a:solidFill>
                          <a:effectLst/>
                          <a:latin typeface="+mn-lt"/>
                          <a:ea typeface="+mn-ea"/>
                          <a:cs typeface="+mn-cs"/>
                        </a:rPr>
                        <a:t>Vangsten</a:t>
                      </a:r>
                    </a:p>
                    <a:p>
                      <a:pPr algn="ctr" fontAlgn="b"/>
                      <a:r>
                        <a:rPr lang="nl-BE" sz="1600" b="1" u="none" strike="noStrike" kern="1200" dirty="0" smtClean="0">
                          <a:solidFill>
                            <a:schemeClr val="dk1"/>
                          </a:solidFill>
                          <a:effectLst/>
                          <a:latin typeface="+mn-lt"/>
                          <a:ea typeface="+mn-ea"/>
                          <a:cs typeface="+mn-cs"/>
                        </a:rPr>
                        <a:t>Ganzen</a:t>
                      </a:r>
                      <a:endParaRPr lang="nl-BE" sz="1600" b="1" u="none" strike="noStrike" kern="1200" dirty="0">
                        <a:solidFill>
                          <a:schemeClr val="dk1"/>
                        </a:solidFill>
                        <a:effectLst/>
                        <a:latin typeface="+mn-lt"/>
                        <a:ea typeface="+mn-ea"/>
                        <a:cs typeface="+mn-cs"/>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dirty="0">
                          <a:effectLst/>
                        </a:rPr>
                        <a:t>andere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b"/>
                      <a:r>
                        <a:rPr lang="nl-BE" sz="1600" u="none" strike="noStrike" dirty="0" err="1" smtClean="0">
                          <a:effectLst/>
                        </a:rPr>
                        <a:t>Bovenschelde</a:t>
                      </a:r>
                      <a:r>
                        <a:rPr lang="nl-BE" sz="1600" u="none" strike="noStrike" dirty="0" smtClean="0">
                          <a:effectLst/>
                        </a:rPr>
                        <a:t>-Leie </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184</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297</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555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35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651</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9 (</a:t>
                      </a:r>
                      <a:r>
                        <a:rPr lang="nl-BE" sz="1200" b="0" i="0" u="none" strike="noStrike" kern="1200" dirty="0" smtClean="0">
                          <a:solidFill>
                            <a:srgbClr val="000000"/>
                          </a:solidFill>
                          <a:effectLst/>
                          <a:latin typeface="+mn-lt"/>
                          <a:ea typeface="+mn-ea"/>
                          <a:cs typeface="+mn-cs"/>
                        </a:rPr>
                        <a:t>Halsbandparkiet)</a:t>
                      </a:r>
                      <a:endParaRPr lang="nl-BE" sz="12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ctr"/>
                      <a:r>
                        <a:rPr lang="nl-BE" sz="1600" u="none" strike="noStrike" dirty="0" smtClean="0">
                          <a:effectLst/>
                        </a:rPr>
                        <a:t>Dendervallei</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278</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683</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&gt; 757</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56</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dirty="0" smtClean="0">
                          <a:solidFill>
                            <a:srgbClr val="000000"/>
                          </a:solidFill>
                          <a:effectLst/>
                          <a:latin typeface="+mn-lt"/>
                        </a:rPr>
                        <a:t>1(</a:t>
                      </a:r>
                      <a:r>
                        <a:rPr lang="nl-BE" sz="1200" b="0" i="0" u="none" strike="noStrike" dirty="0" smtClean="0">
                          <a:solidFill>
                            <a:srgbClr val="000000"/>
                          </a:solidFill>
                          <a:effectLst/>
                          <a:latin typeface="+mn-lt"/>
                        </a:rPr>
                        <a:t>Damhert</a:t>
                      </a:r>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b"/>
                      <a:r>
                        <a:rPr lang="nl-BE" sz="1600" u="none" strike="noStrike" dirty="0" smtClean="0">
                          <a:effectLst/>
                        </a:rPr>
                        <a:t>Meetjesland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&gt; 195</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fontAlgn="auto" hangingPunct="1">
                        <a:spcAft>
                          <a:spcPts val="0"/>
                        </a:spcAft>
                        <a:buFont typeface="Wingdings"/>
                        <a:buNone/>
                      </a:pPr>
                      <a:r>
                        <a:rPr lang="nl-BE" sz="1400" b="0" baseline="0" dirty="0" smtClean="0">
                          <a:solidFill>
                            <a:schemeClr val="tx1"/>
                          </a:solidFill>
                          <a:effectLst/>
                          <a:latin typeface="+mn-lt"/>
                          <a:ea typeface="Times New Roman"/>
                          <a:cs typeface="Times New Roman"/>
                        </a:rPr>
                        <a:t>&gt; 411</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125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28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87</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400" b="0" dirty="0" smtClean="0">
                          <a:effectLst/>
                          <a:latin typeface="+mn-lt"/>
                          <a:ea typeface="Times New Roman"/>
                          <a:cs typeface="Times New Roman"/>
                        </a:rPr>
                        <a:t>0</a:t>
                      </a:r>
                      <a:endParaRPr lang="nl-BE" sz="1400" b="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ctr"/>
                      <a:r>
                        <a:rPr lang="nl-BE" sz="1600" u="none" strike="noStrike" dirty="0" smtClean="0">
                          <a:effectLst/>
                        </a:rPr>
                        <a:t>Vlaamse</a:t>
                      </a:r>
                      <a:r>
                        <a:rPr lang="nl-BE" sz="1600" u="none" strike="noStrike" baseline="0" dirty="0" smtClean="0">
                          <a:effectLst/>
                        </a:rPr>
                        <a:t> Ardennen</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85</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174</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93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82</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400" b="0" dirty="0" smtClean="0">
                          <a:effectLst/>
                          <a:latin typeface="+mn-lt"/>
                          <a:ea typeface="Times New Roman"/>
                          <a:cs typeface="Times New Roman"/>
                        </a:rPr>
                        <a:t>0</a:t>
                      </a:r>
                      <a:endParaRPr lang="nl-BE" sz="1400" b="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632958">
                <a:tc>
                  <a:txBody>
                    <a:bodyPr/>
                    <a:lstStyle/>
                    <a:p>
                      <a:pPr algn="ctr" fontAlgn="b"/>
                      <a:r>
                        <a:rPr lang="nl-BE" sz="1600" u="none" strike="noStrike" dirty="0" smtClean="0">
                          <a:effectLst/>
                        </a:rPr>
                        <a:t>Waasland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317</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fontAlgn="auto" hangingPunct="1">
                        <a:spcAft>
                          <a:spcPts val="0"/>
                        </a:spcAft>
                        <a:buFont typeface="Wingdings"/>
                        <a:buNone/>
                      </a:pPr>
                      <a:r>
                        <a:rPr lang="nl-BE" sz="1400" b="0" dirty="0" smtClean="0">
                          <a:solidFill>
                            <a:schemeClr val="tx1"/>
                          </a:solidFill>
                          <a:effectLst/>
                          <a:latin typeface="+mn-lt"/>
                          <a:ea typeface="Times New Roman"/>
                          <a:cs typeface="Times New Roman"/>
                        </a:rPr>
                        <a:t>&gt; 686</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594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138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kern="1200" dirty="0" smtClean="0">
                          <a:solidFill>
                            <a:srgbClr val="000000"/>
                          </a:solidFill>
                          <a:effectLst/>
                          <a:latin typeface="+mn-lt"/>
                          <a:ea typeface="+mn-ea"/>
                          <a:cs typeface="+mn-cs"/>
                        </a:rPr>
                        <a:t>455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dirty="0" smtClean="0">
                          <a:solidFill>
                            <a:srgbClr val="000000"/>
                          </a:solidFill>
                          <a:effectLst/>
                          <a:latin typeface="+mn-lt"/>
                        </a:rPr>
                        <a:t>75 (</a:t>
                      </a:r>
                      <a:r>
                        <a:rPr lang="nl-BE" sz="1200" b="0" i="0" u="none" strike="noStrike" dirty="0" smtClean="0">
                          <a:solidFill>
                            <a:srgbClr val="000000"/>
                          </a:solidFill>
                          <a:effectLst/>
                          <a:latin typeface="+mn-lt"/>
                        </a:rPr>
                        <a:t>slang, eend</a:t>
                      </a:r>
                      <a:r>
                        <a:rPr lang="nl-BE" sz="1200" b="0" i="0" u="none" strike="noStrike" baseline="0" dirty="0" smtClean="0">
                          <a:solidFill>
                            <a:srgbClr val="000000"/>
                          </a:solidFill>
                          <a:effectLst/>
                          <a:latin typeface="+mn-lt"/>
                        </a:rPr>
                        <a:t> en konijn</a:t>
                      </a:r>
                      <a:r>
                        <a:rPr lang="nl-BE" sz="1400" b="0" i="0" u="none" strike="noStrike" baseline="0"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616419">
                <a:tc>
                  <a:txBody>
                    <a:bodyPr/>
                    <a:lstStyle/>
                    <a:p>
                      <a:pPr algn="ctr" fontAlgn="b"/>
                      <a:r>
                        <a:rPr lang="nl-BE" sz="1600" b="1" u="none" strike="noStrike" dirty="0">
                          <a:effectLst/>
                        </a:rPr>
                        <a:t>Totalen </a:t>
                      </a:r>
                      <a:r>
                        <a:rPr lang="nl-BE" sz="1600" b="1" u="none" strike="noStrike" dirty="0" smtClean="0">
                          <a:effectLst/>
                        </a:rPr>
                        <a:t>2017</a:t>
                      </a:r>
                      <a:endParaRPr lang="nl-BE" sz="1600" b="1"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&gt; 1059</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&gt; </a:t>
                      </a:r>
                      <a:r>
                        <a:rPr lang="nl-BE" sz="1400" b="1" i="0" u="none" strike="noStrike" kern="1200" dirty="0" smtClean="0">
                          <a:solidFill>
                            <a:srgbClr val="000000"/>
                          </a:solidFill>
                          <a:effectLst/>
                          <a:latin typeface="+mn-lt"/>
                          <a:ea typeface="+mn-ea"/>
                          <a:cs typeface="+mn-cs"/>
                        </a:rPr>
                        <a:t>2251</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defTabSz="914400" rtl="0" eaLnBrk="1" fontAlgn="ctr" latinLnBrk="0" hangingPunct="1">
                        <a:buFont typeface="Wingdings"/>
                        <a:buNone/>
                      </a:pPr>
                      <a:r>
                        <a:rPr lang="nl-BE" sz="1400" b="1" i="0" u="none" strike="noStrike" kern="1200" baseline="0" dirty="0" smtClean="0">
                          <a:solidFill>
                            <a:srgbClr val="000000"/>
                          </a:solidFill>
                          <a:effectLst/>
                          <a:latin typeface="+mn-lt"/>
                          <a:ea typeface="+mn-ea"/>
                          <a:cs typeface="+mn-cs"/>
                        </a:rPr>
                        <a:t>&gt; 2124</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206</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nl-BE" sz="1400" b="1" i="0" u="none" strike="noStrike" kern="1200" dirty="0" smtClean="0">
                          <a:solidFill>
                            <a:srgbClr val="000000"/>
                          </a:solidFill>
                          <a:effectLst/>
                          <a:latin typeface="+mn-lt"/>
                          <a:ea typeface="+mn-ea"/>
                          <a:cs typeface="+mn-cs"/>
                        </a:rPr>
                        <a:t>1331</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85</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bl>
          </a:graphicData>
        </a:graphic>
      </p:graphicFrame>
    </p:spTree>
    <p:extLst>
      <p:ext uri="{BB962C8B-B14F-4D97-AF65-F5344CB8AC3E}">
        <p14:creationId xmlns:p14="http://schemas.microsoft.com/office/powerpoint/2010/main" val="763085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br>
              <a:rPr lang="nl-NL" b="1" dirty="0" smtClean="0">
                <a:solidFill>
                  <a:schemeClr val="accent3">
                    <a:lumMod val="50000"/>
                  </a:schemeClr>
                </a:solidFill>
              </a:rPr>
            </a:br>
            <a:r>
              <a:rPr lang="nl-NL" sz="3100" b="1" dirty="0" smtClean="0">
                <a:solidFill>
                  <a:schemeClr val="accent3">
                    <a:lumMod val="50000"/>
                  </a:schemeClr>
                </a:solidFill>
              </a:rPr>
              <a:t>5.1 Zomerganzen</a:t>
            </a:r>
            <a:endParaRPr lang="nl-BE" sz="3100" b="1" dirty="0">
              <a:solidFill>
                <a:schemeClr val="accent3">
                  <a:lumMod val="50000"/>
                </a:schemeClr>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72625"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1247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5</a:t>
            </a:r>
            <a:r>
              <a:rPr lang="nl-BE" b="1" dirty="0" smtClean="0">
                <a:solidFill>
                  <a:schemeClr val="accent3">
                    <a:lumMod val="50000"/>
                  </a:schemeClr>
                </a:solidFill>
              </a:rPr>
              <a:t>. </a:t>
            </a:r>
            <a:r>
              <a:rPr lang="nl-BE" b="1" dirty="0">
                <a:solidFill>
                  <a:schemeClr val="accent3">
                    <a:lumMod val="50000"/>
                  </a:schemeClr>
                </a:solidFill>
              </a:rPr>
              <a:t>Resultaten </a:t>
            </a:r>
            <a:r>
              <a:rPr lang="nl-BE" b="1" dirty="0" smtClean="0">
                <a:solidFill>
                  <a:schemeClr val="accent3">
                    <a:lumMod val="50000"/>
                  </a:schemeClr>
                </a:solidFill>
              </a:rPr>
              <a:t>Overlastbezorgers: </a:t>
            </a:r>
            <a:r>
              <a:rPr lang="nl-BE" b="1" dirty="0">
                <a:solidFill>
                  <a:schemeClr val="accent3">
                    <a:lumMod val="50000"/>
                  </a:schemeClr>
                </a:solidFill>
              </a:rPr>
              <a:t/>
            </a:r>
            <a:br>
              <a:rPr lang="nl-BE" b="1" dirty="0">
                <a:solidFill>
                  <a:schemeClr val="accent3">
                    <a:lumMod val="50000"/>
                  </a:schemeClr>
                </a:solidFill>
              </a:rPr>
            </a:br>
            <a:r>
              <a:rPr lang="nl-BE" sz="3100" b="1" dirty="0" smtClean="0">
                <a:solidFill>
                  <a:schemeClr val="accent3">
                    <a:lumMod val="50000"/>
                  </a:schemeClr>
                </a:solidFill>
              </a:rPr>
              <a:t>5.2 </a:t>
            </a:r>
            <a:r>
              <a:rPr lang="nl-BE" sz="3100" b="1" dirty="0">
                <a:solidFill>
                  <a:schemeClr val="accent3">
                    <a:lumMod val="50000"/>
                  </a:schemeClr>
                </a:solidFill>
              </a:rPr>
              <a:t>Plantaardige overlastbezorgers</a:t>
            </a:r>
            <a:r>
              <a:rPr lang="nl-BE" sz="3100" dirty="0"/>
              <a:t> </a:t>
            </a:r>
            <a:endParaRPr lang="nl-BE" dirty="0"/>
          </a:p>
        </p:txBody>
      </p:sp>
      <p:sp>
        <p:nvSpPr>
          <p:cNvPr id="3" name="Tijdelijke aanduiding voor inhoud 2"/>
          <p:cNvSpPr>
            <a:spLocks noGrp="1"/>
          </p:cNvSpPr>
          <p:nvPr>
            <p:ph idx="1"/>
          </p:nvPr>
        </p:nvSpPr>
        <p:spPr/>
        <p:txBody>
          <a:bodyPr/>
          <a:lstStyle/>
          <a:p>
            <a:pPr marL="0" indent="0" algn="ctr">
              <a:buNone/>
            </a:pPr>
            <a:r>
              <a:rPr lang="nl-BE" dirty="0" smtClean="0"/>
              <a:t>* We overlopen enkel de gemeenten waar bestrijding heeft plaatsgevonden van de bevraagde soorten </a:t>
            </a:r>
            <a:endParaRPr lang="nl-BE" dirty="0"/>
          </a:p>
        </p:txBody>
      </p:sp>
    </p:spTree>
    <p:extLst>
      <p:ext uri="{BB962C8B-B14F-4D97-AF65-F5344CB8AC3E}">
        <p14:creationId xmlns:p14="http://schemas.microsoft.com/office/powerpoint/2010/main" val="717682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BE" dirty="0"/>
          </a:p>
        </p:txBody>
      </p:sp>
      <p:graphicFrame>
        <p:nvGraphicFramePr>
          <p:cNvPr id="4" name="Tabel 3"/>
          <p:cNvGraphicFramePr>
            <a:graphicFrameLocks noGrp="1"/>
          </p:cNvGraphicFramePr>
          <p:nvPr>
            <p:extLst>
              <p:ext uri="{D42A27DB-BD31-4B8C-83A1-F6EECF244321}">
                <p14:modId xmlns:p14="http://schemas.microsoft.com/office/powerpoint/2010/main" val="466168805"/>
              </p:ext>
            </p:extLst>
          </p:nvPr>
        </p:nvGraphicFramePr>
        <p:xfrm>
          <a:off x="0" y="2"/>
          <a:ext cx="9144000" cy="6828633"/>
        </p:xfrm>
        <a:graphic>
          <a:graphicData uri="http://schemas.openxmlformats.org/drawingml/2006/table">
            <a:tbl>
              <a:tblPr firstRow="1" bandRow="1">
                <a:tableStyleId>{5C22544A-7EE6-4342-B048-85BDC9FD1C3A}</a:tableStyleId>
              </a:tblPr>
              <a:tblGrid>
                <a:gridCol w="2915816"/>
                <a:gridCol w="6228184"/>
              </a:tblGrid>
              <a:tr h="517430">
                <a:tc gridSpan="2">
                  <a:txBody>
                    <a:bodyPr/>
                    <a:lstStyle/>
                    <a:p>
                      <a:pPr algn="ctr"/>
                      <a:r>
                        <a:rPr lang="nl-BE" dirty="0" smtClean="0">
                          <a:solidFill>
                            <a:sysClr val="windowText" lastClr="000000"/>
                          </a:solidFill>
                        </a:rPr>
                        <a:t>Reuzenbalsemien</a:t>
                      </a:r>
                      <a:endParaRPr lang="nl-B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tr>
              <a:tr h="718667">
                <a:tc>
                  <a:txBody>
                    <a:bodyPr/>
                    <a:lstStyle/>
                    <a:p>
                      <a:r>
                        <a:rPr lang="nl-BE" dirty="0" smtClean="0"/>
                        <a:t>Gemeente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smtClean="0"/>
                        <a:t>Bestrijdingsmethode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7430">
                <a:tc>
                  <a:txBody>
                    <a:bodyPr/>
                    <a:lstStyle/>
                    <a:p>
                      <a:r>
                        <a:rPr lang="nl-BE" dirty="0" smtClean="0"/>
                        <a:t>Brakel</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nl-BE" dirty="0" smtClean="0"/>
                        <a:t>Uittrekken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517430">
                <a:tc>
                  <a:txBody>
                    <a:bodyPr/>
                    <a:lstStyle/>
                    <a:p>
                      <a:r>
                        <a:rPr lang="nl-BE" dirty="0" smtClean="0"/>
                        <a:t>Zwalm</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nl-BE" dirty="0" smtClean="0"/>
                        <a:t>In beheer van de</a:t>
                      </a:r>
                      <a:r>
                        <a:rPr lang="nl-BE" baseline="0" dirty="0" smtClean="0"/>
                        <a:t> provincie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517430">
                <a:tc gridSpan="2">
                  <a:txBody>
                    <a:bodyPr/>
                    <a:lstStyle/>
                    <a:p>
                      <a:pPr algn="ctr"/>
                      <a:r>
                        <a:rPr lang="nl-BE" b="1" dirty="0" smtClean="0"/>
                        <a:t>Reuzenberenklauw</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r>
              <a:tr h="517430">
                <a:tc>
                  <a:txBody>
                    <a:bodyPr/>
                    <a:lstStyle/>
                    <a:p>
                      <a:r>
                        <a:rPr lang="nl-BE" dirty="0" smtClean="0"/>
                        <a:t>Zottegem</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Manuele bestrijding:</a:t>
                      </a:r>
                      <a:r>
                        <a:rPr lang="nl-BE" baseline="0" dirty="0" smtClean="0"/>
                        <a:t> individueel steken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671704">
                <a:tc>
                  <a:txBody>
                    <a:bodyPr/>
                    <a:lstStyle/>
                    <a:p>
                      <a:r>
                        <a:rPr lang="nl-BE" dirty="0" smtClean="0"/>
                        <a:t>Kluisbergen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Wortels uitgraven indien mogelijk en selectief maaien en verwijdere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464458">
                <a:tc>
                  <a:txBody>
                    <a:bodyPr/>
                    <a:lstStyle/>
                    <a:p>
                      <a:r>
                        <a:rPr lang="nl-BE" dirty="0" smtClean="0"/>
                        <a:t>Maarkedal</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Geen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680090">
                <a:tc>
                  <a:txBody>
                    <a:bodyPr/>
                    <a:lstStyle/>
                    <a:p>
                      <a:r>
                        <a:rPr lang="nl-BE" dirty="0" smtClean="0"/>
                        <a:t>Zingem: Wannenlappersbos en trage wegen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Maaien en uitsteken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671704">
                <a:tc>
                  <a:txBody>
                    <a:bodyPr/>
                    <a:lstStyle/>
                    <a:p>
                      <a:r>
                        <a:rPr lang="nl-BE" dirty="0" smtClean="0"/>
                        <a:t>Zwalm</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Eigenaars wordt gevraagd om uit te graven tot er geen </a:t>
                      </a:r>
                      <a:r>
                        <a:rPr lang="nl-BE" dirty="0" err="1" smtClean="0"/>
                        <a:t>teruggroei</a:t>
                      </a:r>
                      <a:r>
                        <a:rPr lang="nl-BE" dirty="0" smtClean="0"/>
                        <a:t> meer</a:t>
                      </a:r>
                      <a:r>
                        <a:rPr lang="nl-BE" baseline="0" dirty="0" smtClean="0"/>
                        <a:t> is</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517430">
                <a:tc gridSpan="2">
                  <a:txBody>
                    <a:bodyPr/>
                    <a:lstStyle/>
                    <a:p>
                      <a:pPr algn="ctr"/>
                      <a:r>
                        <a:rPr lang="nl-BE" b="1" dirty="0" smtClean="0"/>
                        <a:t>Japanse Duizendknoop </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r>
              <a:tr h="517430">
                <a:tc>
                  <a:txBody>
                    <a:bodyPr/>
                    <a:lstStyle/>
                    <a:p>
                      <a:r>
                        <a:rPr lang="nl-BE" dirty="0" smtClean="0"/>
                        <a:t>Zwalm</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In</a:t>
                      </a:r>
                      <a:r>
                        <a:rPr lang="nl-BE" baseline="0" dirty="0" smtClean="0"/>
                        <a:t> beheer van Agentschap Wegen en bos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bl>
          </a:graphicData>
        </a:graphic>
      </p:graphicFrame>
    </p:spTree>
    <p:extLst>
      <p:ext uri="{BB962C8B-B14F-4D97-AF65-F5344CB8AC3E}">
        <p14:creationId xmlns:p14="http://schemas.microsoft.com/office/powerpoint/2010/main" val="4069308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5. Resultaten Overlastbezorgers: </a:t>
            </a:r>
            <a:br>
              <a:rPr lang="nl-BE" b="1" dirty="0">
                <a:solidFill>
                  <a:schemeClr val="accent3">
                    <a:lumMod val="50000"/>
                  </a:schemeClr>
                </a:solidFill>
              </a:rPr>
            </a:br>
            <a:r>
              <a:rPr lang="nl-BE" b="1" dirty="0">
                <a:solidFill>
                  <a:schemeClr val="accent3">
                    <a:lumMod val="50000"/>
                  </a:schemeClr>
                </a:solidFill>
              </a:rPr>
              <a:t>5.2 Plantaardige overlastbezorgers</a:t>
            </a:r>
            <a:r>
              <a:rPr lang="nl-BE" dirty="0"/>
              <a:t> </a:t>
            </a:r>
          </a:p>
        </p:txBody>
      </p:sp>
      <p:sp>
        <p:nvSpPr>
          <p:cNvPr id="3" name="Tijdelijke aanduiding voor inhoud 2"/>
          <p:cNvSpPr>
            <a:spLocks noGrp="1"/>
          </p:cNvSpPr>
          <p:nvPr>
            <p:ph idx="1"/>
          </p:nvPr>
        </p:nvSpPr>
        <p:spPr/>
        <p:txBody>
          <a:bodyPr/>
          <a:lstStyle/>
          <a:p>
            <a:pPr marL="0" indent="0" algn="ctr">
              <a:buNone/>
            </a:pPr>
            <a:endParaRPr lang="nl-BE" dirty="0" smtClean="0"/>
          </a:p>
          <a:p>
            <a:pPr marL="0" indent="0" algn="ctr">
              <a:buNone/>
            </a:pPr>
            <a:endParaRPr lang="nl-BE" dirty="0"/>
          </a:p>
          <a:p>
            <a:pPr marL="0" indent="0" algn="ctr">
              <a:buNone/>
            </a:pPr>
            <a:r>
              <a:rPr lang="nl-BE" sz="4400" dirty="0" smtClean="0"/>
              <a:t>Vragen?</a:t>
            </a:r>
            <a:endParaRPr lang="nl-BE" sz="4400" dirty="0"/>
          </a:p>
        </p:txBody>
      </p:sp>
    </p:spTree>
    <p:extLst>
      <p:ext uri="{BB962C8B-B14F-4D97-AF65-F5344CB8AC3E}">
        <p14:creationId xmlns:p14="http://schemas.microsoft.com/office/powerpoint/2010/main" val="181064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251520" y="1700808"/>
            <a:ext cx="8363272" cy="4464496"/>
          </a:xfrm>
        </p:spPr>
        <p:txBody>
          <a:bodyPr>
            <a:normAutofit/>
          </a:bodyPr>
          <a:lstStyle/>
          <a:p>
            <a:pPr marL="0" indent="0">
              <a:buNone/>
            </a:pPr>
            <a:endParaRPr lang="nl-BE" sz="2000" dirty="0" smtClean="0"/>
          </a:p>
          <a:p>
            <a:pPr marL="857250" lvl="1" indent="-457200">
              <a:buFontTx/>
              <a:buChar char="-"/>
            </a:pPr>
            <a:r>
              <a:rPr lang="nl-BE" dirty="0" err="1" smtClean="0"/>
              <a:t>Biocidenverordening</a:t>
            </a:r>
            <a:r>
              <a:rPr lang="nl-BE" dirty="0" smtClean="0"/>
              <a:t> (EU</a:t>
            </a:r>
            <a:r>
              <a:rPr lang="nl-BE" dirty="0"/>
              <a:t>) </a:t>
            </a:r>
            <a:r>
              <a:rPr lang="nl-BE" dirty="0" smtClean="0"/>
              <a:t>528/2012</a:t>
            </a:r>
          </a:p>
          <a:p>
            <a:pPr marL="857250" lvl="1" indent="-457200">
              <a:buFontTx/>
              <a:buChar char="-"/>
            </a:pPr>
            <a:r>
              <a:rPr lang="nl-NL" dirty="0"/>
              <a:t>8 MEI 2014. - Koninklijk besluit betreffende het op de markt aanbieden en het gebruiken van biociden</a:t>
            </a:r>
          </a:p>
          <a:p>
            <a:pPr marL="857250" lvl="1" indent="-457200">
              <a:buFontTx/>
              <a:buChar char="-"/>
            </a:pPr>
            <a:endParaRPr lang="nl-BE" dirty="0"/>
          </a:p>
        </p:txBody>
      </p:sp>
    </p:spTree>
    <p:extLst>
      <p:ext uri="{BB962C8B-B14F-4D97-AF65-F5344CB8AC3E}">
        <p14:creationId xmlns:p14="http://schemas.microsoft.com/office/powerpoint/2010/main" val="3255986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err="1" smtClean="0"/>
              <a:t>Rodenticide</a:t>
            </a:r>
            <a:r>
              <a:rPr lang="nl-NL" dirty="0" smtClean="0"/>
              <a:t> = Biocide</a:t>
            </a:r>
          </a:p>
        </p:txBody>
      </p:sp>
      <p:sp>
        <p:nvSpPr>
          <p:cNvPr id="4" name="Rechthoek 3"/>
          <p:cNvSpPr/>
          <p:nvPr/>
        </p:nvSpPr>
        <p:spPr>
          <a:xfrm>
            <a:off x="403840" y="1700808"/>
            <a:ext cx="8352928" cy="4154984"/>
          </a:xfrm>
          <a:prstGeom prst="rect">
            <a:avLst/>
          </a:prstGeom>
        </p:spPr>
        <p:txBody>
          <a:bodyPr wrap="square">
            <a:spAutoFit/>
          </a:bodyPr>
          <a:lstStyle/>
          <a:p>
            <a:pPr marL="400050" lvl="1"/>
            <a:r>
              <a:rPr lang="nl-BE" sz="2400" dirty="0" smtClean="0">
                <a:solidFill>
                  <a:prstClr val="black"/>
                </a:solidFill>
              </a:rPr>
              <a:t>Volgende wetgeving:</a:t>
            </a:r>
          </a:p>
          <a:p>
            <a:pPr marL="742950" lvl="1" indent="-342900">
              <a:buFont typeface="Arial" panose="020B0604020202020204" pitchFamily="34" charset="0"/>
              <a:buChar char="•"/>
            </a:pPr>
            <a:r>
              <a:rPr lang="nl-BE" sz="2400" dirty="0" err="1" smtClean="0">
                <a:solidFill>
                  <a:prstClr val="black"/>
                </a:solidFill>
              </a:rPr>
              <a:t>Biocidenverordening</a:t>
            </a:r>
            <a:r>
              <a:rPr lang="nl-BE" sz="2400" dirty="0" smtClean="0">
                <a:solidFill>
                  <a:prstClr val="black"/>
                </a:solidFill>
              </a:rPr>
              <a:t> </a:t>
            </a:r>
            <a:r>
              <a:rPr lang="nl-BE" sz="2400" dirty="0">
                <a:solidFill>
                  <a:prstClr val="black"/>
                </a:solidFill>
              </a:rPr>
              <a:t>(EU) </a:t>
            </a:r>
            <a:r>
              <a:rPr lang="nl-BE" sz="2400" dirty="0" smtClean="0">
                <a:solidFill>
                  <a:prstClr val="black"/>
                </a:solidFill>
              </a:rPr>
              <a:t>528/2012</a:t>
            </a:r>
          </a:p>
          <a:p>
            <a:pPr marL="1200150" lvl="2" indent="-342900">
              <a:buFont typeface="Courier New" panose="02070309020205020404" pitchFamily="49" charset="0"/>
              <a:buChar char="o"/>
            </a:pPr>
            <a:r>
              <a:rPr lang="nl-BE" sz="2400" dirty="0" smtClean="0">
                <a:solidFill>
                  <a:prstClr val="black"/>
                </a:solidFill>
              </a:rPr>
              <a:t>Reprotoxische biociden </a:t>
            </a:r>
            <a:r>
              <a:rPr lang="nl-BE" sz="2400" dirty="0" smtClean="0">
                <a:solidFill>
                  <a:prstClr val="black"/>
                </a:solidFill>
              </a:rPr>
              <a:t>mogen </a:t>
            </a:r>
            <a:r>
              <a:rPr lang="nl-BE" sz="2400" dirty="0" smtClean="0">
                <a:solidFill>
                  <a:prstClr val="black"/>
                </a:solidFill>
              </a:rPr>
              <a:t>niet meer vrij te verkrijgen zijn.</a:t>
            </a:r>
          </a:p>
          <a:p>
            <a:pPr marL="1200150" lvl="2" indent="-342900">
              <a:buFont typeface="Courier New" panose="02070309020205020404" pitchFamily="49" charset="0"/>
              <a:buChar char="o"/>
            </a:pPr>
            <a:r>
              <a:rPr lang="nl-BE" sz="2400" dirty="0" err="1" smtClean="0">
                <a:solidFill>
                  <a:prstClr val="black"/>
                </a:solidFill>
              </a:rPr>
              <a:t>Reprotox</a:t>
            </a:r>
            <a:r>
              <a:rPr lang="nl-BE" sz="2400" dirty="0" smtClean="0">
                <a:solidFill>
                  <a:prstClr val="black"/>
                </a:solidFill>
              </a:rPr>
              <a:t>:</a:t>
            </a:r>
          </a:p>
          <a:p>
            <a:pPr marL="1657350" lvl="3" indent="-342900">
              <a:buFont typeface="Arial" panose="020B0604020202020204" pitchFamily="34" charset="0"/>
              <a:buChar char="•"/>
            </a:pPr>
            <a:r>
              <a:rPr lang="nl-BE" sz="2400" dirty="0" smtClean="0">
                <a:solidFill>
                  <a:prstClr val="black"/>
                </a:solidFill>
              </a:rPr>
              <a:t>Gevaarlijk voor vruchtbaarheid </a:t>
            </a:r>
          </a:p>
          <a:p>
            <a:pPr marL="1657350" lvl="3" indent="-342900">
              <a:buFont typeface="Arial" panose="020B0604020202020204" pitchFamily="34" charset="0"/>
              <a:buChar char="•"/>
            </a:pPr>
            <a:r>
              <a:rPr lang="nl-BE" sz="2400" dirty="0" smtClean="0">
                <a:solidFill>
                  <a:prstClr val="black"/>
                </a:solidFill>
              </a:rPr>
              <a:t>Vanaf 30 </a:t>
            </a:r>
            <a:r>
              <a:rPr lang="nl-BE" sz="2400" dirty="0" err="1" smtClean="0">
                <a:solidFill>
                  <a:prstClr val="black"/>
                </a:solidFill>
              </a:rPr>
              <a:t>ppm</a:t>
            </a:r>
            <a:r>
              <a:rPr lang="nl-BE" sz="2400" dirty="0" smtClean="0">
                <a:solidFill>
                  <a:prstClr val="black"/>
                </a:solidFill>
              </a:rPr>
              <a:t> of 0,003 % actieve stof.  </a:t>
            </a:r>
          </a:p>
          <a:p>
            <a:pPr marL="1657350" lvl="3" indent="-342900">
              <a:buFont typeface="Arial" panose="020B0604020202020204" pitchFamily="34" charset="0"/>
              <a:buChar char="•"/>
            </a:pPr>
            <a:r>
              <a:rPr lang="nl-BE" sz="2400" dirty="0" smtClean="0">
                <a:solidFill>
                  <a:prstClr val="black"/>
                </a:solidFill>
              </a:rPr>
              <a:t>Alle actieve stoffen op basis van </a:t>
            </a:r>
            <a:r>
              <a:rPr lang="nl-BE" sz="2400" dirty="0" err="1" smtClean="0">
                <a:solidFill>
                  <a:prstClr val="black"/>
                </a:solidFill>
              </a:rPr>
              <a:t>anticoagulatia</a:t>
            </a:r>
            <a:endParaRPr lang="nl-BE" sz="2400" dirty="0" smtClean="0">
              <a:solidFill>
                <a:prstClr val="black"/>
              </a:solidFill>
            </a:endParaRPr>
          </a:p>
          <a:p>
            <a:pPr marL="400050" lvl="1"/>
            <a:r>
              <a:rPr lang="nl-BE" sz="2400" dirty="0">
                <a:solidFill>
                  <a:prstClr val="black"/>
                </a:solidFill>
              </a:rPr>
              <a:t>	</a:t>
            </a:r>
          </a:p>
          <a:p>
            <a:pPr marL="742950" lvl="1" indent="-342900">
              <a:buFont typeface="Arial" panose="020B0604020202020204" pitchFamily="34" charset="0"/>
              <a:buChar char="•"/>
            </a:pPr>
            <a:r>
              <a:rPr lang="nl-NL" sz="2400" dirty="0">
                <a:solidFill>
                  <a:prstClr val="black"/>
                </a:solidFill>
              </a:rPr>
              <a:t>8 MEI 2014. - Koninklijk besluit betreffende het op de markt aanbieden en het gebruiken van biociden</a:t>
            </a:r>
          </a:p>
        </p:txBody>
      </p:sp>
    </p:spTree>
    <p:extLst>
      <p:ext uri="{BB962C8B-B14F-4D97-AF65-F5344CB8AC3E}">
        <p14:creationId xmlns:p14="http://schemas.microsoft.com/office/powerpoint/2010/main" val="3577990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smtClean="0"/>
              <a:t>Concreet:</a:t>
            </a:r>
          </a:p>
        </p:txBody>
      </p:sp>
      <p:sp>
        <p:nvSpPr>
          <p:cNvPr id="4" name="Rechthoek 3"/>
          <p:cNvSpPr/>
          <p:nvPr/>
        </p:nvSpPr>
        <p:spPr>
          <a:xfrm>
            <a:off x="395536" y="1844824"/>
            <a:ext cx="8352928" cy="3785652"/>
          </a:xfrm>
          <a:prstGeom prst="rect">
            <a:avLst/>
          </a:prstGeom>
        </p:spPr>
        <p:txBody>
          <a:bodyPr wrap="square">
            <a:spAutoFit/>
          </a:bodyPr>
          <a:lstStyle/>
          <a:p>
            <a:pPr marL="742950" lvl="1" indent="-342900">
              <a:buFont typeface="Arial" panose="020B0604020202020204" pitchFamily="34" charset="0"/>
              <a:buChar char="•"/>
            </a:pPr>
            <a:r>
              <a:rPr lang="nl-BE" sz="2400" dirty="0" smtClean="0">
                <a:solidFill>
                  <a:prstClr val="black"/>
                </a:solidFill>
              </a:rPr>
              <a:t>Vanaf 1 maart 2018:</a:t>
            </a:r>
          </a:p>
          <a:p>
            <a:pPr marL="1200150" lvl="2" indent="-342900">
              <a:buFont typeface="Arial" panose="020B0604020202020204" pitchFamily="34" charset="0"/>
              <a:buChar char="•"/>
            </a:pPr>
            <a:r>
              <a:rPr lang="nl-BE" sz="2400" dirty="0" smtClean="0">
                <a:solidFill>
                  <a:prstClr val="black"/>
                </a:solidFill>
              </a:rPr>
              <a:t>Professionelen (meer dan 30 </a:t>
            </a:r>
            <a:r>
              <a:rPr lang="nl-BE" sz="2400" dirty="0" err="1" smtClean="0">
                <a:solidFill>
                  <a:prstClr val="black"/>
                </a:solidFill>
              </a:rPr>
              <a:t>ppm</a:t>
            </a:r>
            <a:r>
              <a:rPr lang="nl-BE" sz="2400" dirty="0" smtClean="0">
                <a:solidFill>
                  <a:prstClr val="black"/>
                </a:solidFill>
              </a:rPr>
              <a:t>): </a:t>
            </a:r>
          </a:p>
          <a:p>
            <a:pPr marL="1657350" lvl="3" indent="-342900">
              <a:buFont typeface="Arial" panose="020B0604020202020204" pitchFamily="34" charset="0"/>
              <a:buChar char="•"/>
            </a:pPr>
            <a:r>
              <a:rPr lang="nl-BE" sz="2400" dirty="0" smtClean="0">
                <a:solidFill>
                  <a:prstClr val="black"/>
                </a:solidFill>
              </a:rPr>
              <a:t>Verkoop door geregistreerde verkoper</a:t>
            </a:r>
          </a:p>
          <a:p>
            <a:pPr marL="1657350" lvl="3" indent="-342900">
              <a:buFont typeface="Arial" panose="020B0604020202020204" pitchFamily="34" charset="0"/>
              <a:buChar char="•"/>
            </a:pPr>
            <a:r>
              <a:rPr lang="nl-BE" sz="2400" dirty="0" smtClean="0">
                <a:solidFill>
                  <a:prstClr val="black"/>
                </a:solidFill>
              </a:rPr>
              <a:t>Professioneel gebruiker (gesloten circuit)</a:t>
            </a:r>
          </a:p>
          <a:p>
            <a:pPr marL="2114550" lvl="4" indent="-342900">
              <a:buFont typeface="Arial" panose="020B0604020202020204" pitchFamily="34" charset="0"/>
              <a:buChar char="•"/>
            </a:pPr>
            <a:r>
              <a:rPr lang="nl-BE" sz="2400" dirty="0" smtClean="0">
                <a:solidFill>
                  <a:prstClr val="black"/>
                </a:solidFill>
              </a:rPr>
              <a:t>Beschikken over nodige vakkennis</a:t>
            </a:r>
          </a:p>
          <a:p>
            <a:pPr marL="2114550" lvl="4" indent="-342900">
              <a:buFont typeface="Arial" panose="020B0604020202020204" pitchFamily="34" charset="0"/>
              <a:buChar char="•"/>
            </a:pPr>
            <a:r>
              <a:rPr lang="nl-BE" sz="2400" dirty="0" smtClean="0">
                <a:solidFill>
                  <a:prstClr val="black"/>
                </a:solidFill>
              </a:rPr>
              <a:t>Gebruik registreren</a:t>
            </a:r>
          </a:p>
          <a:p>
            <a:pPr marL="2114550" lvl="4" indent="-342900">
              <a:buFont typeface="Arial" panose="020B0604020202020204" pitchFamily="34" charset="0"/>
              <a:buChar char="•"/>
            </a:pPr>
            <a:r>
              <a:rPr lang="nl-BE" sz="2400" dirty="0" smtClean="0">
                <a:solidFill>
                  <a:prstClr val="black"/>
                </a:solidFill>
              </a:rPr>
              <a:t>Registreer je als professioneel!</a:t>
            </a:r>
          </a:p>
          <a:p>
            <a:pPr marL="1771650" lvl="4"/>
            <a:endParaRPr lang="nl-BE" sz="2400" dirty="0" smtClean="0">
              <a:solidFill>
                <a:prstClr val="black"/>
              </a:solidFill>
            </a:endParaRPr>
          </a:p>
          <a:p>
            <a:pPr marL="1314450" lvl="3"/>
            <a:r>
              <a:rPr lang="nl-BE" sz="2400" dirty="0" smtClean="0">
                <a:solidFill>
                  <a:prstClr val="black"/>
                </a:solidFill>
                <a:hlinkClick r:id="rId3"/>
              </a:rPr>
              <a:t>WWW.health.belgium.be/nl/gesloten-circuit#1</a:t>
            </a:r>
            <a:r>
              <a:rPr lang="nl-BE" sz="2400" dirty="0" smtClean="0">
                <a:solidFill>
                  <a:prstClr val="black"/>
                </a:solidFill>
              </a:rPr>
              <a:t> </a:t>
            </a:r>
          </a:p>
          <a:p>
            <a:pPr marL="400050" lvl="1"/>
            <a:r>
              <a:rPr lang="nl-BE" sz="2400" dirty="0" smtClean="0">
                <a:solidFill>
                  <a:prstClr val="black"/>
                </a:solidFill>
              </a:rPr>
              <a:t>	</a:t>
            </a:r>
          </a:p>
        </p:txBody>
      </p:sp>
    </p:spTree>
    <p:extLst>
      <p:ext uri="{BB962C8B-B14F-4D97-AF65-F5344CB8AC3E}">
        <p14:creationId xmlns:p14="http://schemas.microsoft.com/office/powerpoint/2010/main" val="1474202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smtClean="0"/>
              <a:t>Concreet:</a:t>
            </a:r>
          </a:p>
        </p:txBody>
      </p:sp>
      <p:sp>
        <p:nvSpPr>
          <p:cNvPr id="4" name="Rechthoek 3"/>
          <p:cNvSpPr/>
          <p:nvPr/>
        </p:nvSpPr>
        <p:spPr>
          <a:xfrm>
            <a:off x="395536" y="1844824"/>
            <a:ext cx="8352928" cy="3416320"/>
          </a:xfrm>
          <a:prstGeom prst="rect">
            <a:avLst/>
          </a:prstGeom>
        </p:spPr>
        <p:txBody>
          <a:bodyPr wrap="square">
            <a:spAutoFit/>
          </a:bodyPr>
          <a:lstStyle/>
          <a:p>
            <a:pPr marL="742950" lvl="1" indent="-342900">
              <a:buFont typeface="Arial" panose="020B0604020202020204" pitchFamily="34" charset="0"/>
              <a:buChar char="•"/>
            </a:pPr>
            <a:r>
              <a:rPr lang="nl-BE" sz="2400" dirty="0" smtClean="0">
                <a:solidFill>
                  <a:prstClr val="black"/>
                </a:solidFill>
              </a:rPr>
              <a:t>Particulieren: </a:t>
            </a:r>
          </a:p>
          <a:p>
            <a:pPr marL="1657350" lvl="3" indent="-342900">
              <a:buFont typeface="Arial" panose="020B0604020202020204" pitchFamily="34" charset="0"/>
              <a:buChar char="•"/>
            </a:pPr>
            <a:r>
              <a:rPr lang="nl-BE" sz="2400" dirty="0" smtClean="0">
                <a:solidFill>
                  <a:prstClr val="black"/>
                </a:solidFill>
              </a:rPr>
              <a:t>Producten met lagere concentratie dan 30 </a:t>
            </a:r>
            <a:r>
              <a:rPr lang="nl-BE" sz="2400" dirty="0" err="1" smtClean="0">
                <a:solidFill>
                  <a:prstClr val="black"/>
                </a:solidFill>
              </a:rPr>
              <a:t>ppm</a:t>
            </a:r>
            <a:endParaRPr lang="nl-BE" sz="2400" dirty="0" smtClean="0">
              <a:solidFill>
                <a:prstClr val="black"/>
              </a:solidFill>
            </a:endParaRPr>
          </a:p>
          <a:p>
            <a:pPr marL="1657350" lvl="3" indent="-342900">
              <a:buFont typeface="Arial" panose="020B0604020202020204" pitchFamily="34" charset="0"/>
              <a:buChar char="•"/>
            </a:pPr>
            <a:r>
              <a:rPr lang="nl-BE" sz="2400" dirty="0" smtClean="0">
                <a:solidFill>
                  <a:prstClr val="black"/>
                </a:solidFill>
              </a:rPr>
              <a:t>Gevaar voor gebruik giftigere actieve stoffen</a:t>
            </a:r>
          </a:p>
          <a:p>
            <a:pPr marL="1657350" lvl="3" indent="-342900">
              <a:buFont typeface="Arial" panose="020B0604020202020204" pitchFamily="34" charset="0"/>
              <a:buChar char="•"/>
            </a:pPr>
            <a:r>
              <a:rPr lang="nl-BE" sz="2400" dirty="0" smtClean="0">
                <a:solidFill>
                  <a:prstClr val="black"/>
                </a:solidFill>
              </a:rPr>
              <a:t>Gebruik stock tot 1 september 2018 </a:t>
            </a:r>
          </a:p>
          <a:p>
            <a:pPr marL="1657350" lvl="3" indent="-342900">
              <a:buFont typeface="Arial" panose="020B0604020202020204" pitchFamily="34" charset="0"/>
              <a:buChar char="•"/>
            </a:pPr>
            <a:endParaRPr lang="nl-BE" sz="2400" dirty="0">
              <a:solidFill>
                <a:prstClr val="black"/>
              </a:solidFill>
            </a:endParaRPr>
          </a:p>
          <a:p>
            <a:pPr marL="742950" lvl="1" indent="-342900">
              <a:buFont typeface="Arial" panose="020B0604020202020204" pitchFamily="34" charset="0"/>
              <a:buChar char="•"/>
            </a:pPr>
            <a:r>
              <a:rPr lang="nl-BE" sz="2400" dirty="0" smtClean="0">
                <a:solidFill>
                  <a:prstClr val="black"/>
                </a:solidFill>
              </a:rPr>
              <a:t>KB 8 mei 2014:</a:t>
            </a:r>
          </a:p>
          <a:p>
            <a:pPr marL="1657350" lvl="3" indent="-342900">
              <a:buFont typeface="Arial" panose="020B0604020202020204" pitchFamily="34" charset="0"/>
              <a:buChar char="•"/>
            </a:pPr>
            <a:r>
              <a:rPr lang="nl-BE" sz="2400" dirty="0" smtClean="0">
                <a:solidFill>
                  <a:prstClr val="black"/>
                </a:solidFill>
              </a:rPr>
              <a:t>Geen regelgeving op gebruik </a:t>
            </a:r>
          </a:p>
          <a:p>
            <a:pPr marL="1657350" lvl="3" indent="-342900">
              <a:buFont typeface="Arial" panose="020B0604020202020204" pitchFamily="34" charset="0"/>
              <a:buChar char="•"/>
            </a:pPr>
            <a:r>
              <a:rPr lang="nl-BE" sz="2400" dirty="0" smtClean="0">
                <a:solidFill>
                  <a:prstClr val="black"/>
                </a:solidFill>
              </a:rPr>
              <a:t>Regelgeving voor administratie en registratie</a:t>
            </a:r>
          </a:p>
          <a:p>
            <a:pPr marL="400050" lvl="1"/>
            <a:r>
              <a:rPr lang="nl-BE" sz="2400" dirty="0" smtClean="0">
                <a:solidFill>
                  <a:prstClr val="black"/>
                </a:solidFill>
              </a:rPr>
              <a:t>	</a:t>
            </a:r>
          </a:p>
        </p:txBody>
      </p:sp>
    </p:spTree>
    <p:extLst>
      <p:ext uri="{BB962C8B-B14F-4D97-AF65-F5344CB8AC3E}">
        <p14:creationId xmlns:p14="http://schemas.microsoft.com/office/powerpoint/2010/main" val="21431610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marL="514350" indent="-514350">
              <a:buAutoNum type="arabicPeriod"/>
            </a:pPr>
            <a:endParaRPr lang="nl-BE" b="1" dirty="0" smtClean="0">
              <a:solidFill>
                <a:schemeClr val="accent3">
                  <a:lumMod val="50000"/>
                </a:schemeClr>
              </a:solidFill>
            </a:endParaRPr>
          </a:p>
          <a:p>
            <a:pPr marL="514350" indent="-514350">
              <a:buFont typeface="+mj-lt"/>
              <a:buAutoNum type="arabicPeriod" startAt="3"/>
            </a:pPr>
            <a:r>
              <a:rPr lang="nl-BE" b="1" dirty="0" smtClean="0">
                <a:solidFill>
                  <a:schemeClr val="accent3">
                    <a:lumMod val="50000"/>
                  </a:schemeClr>
                </a:solidFill>
              </a:rPr>
              <a:t>Voorstelling van de aanwezigen en tour de </a:t>
            </a:r>
            <a:r>
              <a:rPr lang="nl-BE" b="1" dirty="0" err="1" smtClean="0">
                <a:solidFill>
                  <a:schemeClr val="accent3">
                    <a:lumMod val="50000"/>
                  </a:schemeClr>
                </a:solidFill>
              </a:rPr>
              <a:t>table</a:t>
            </a:r>
            <a:r>
              <a:rPr lang="nl-BE" b="1" dirty="0" smtClean="0">
                <a:solidFill>
                  <a:schemeClr val="accent3">
                    <a:lumMod val="50000"/>
                  </a:schemeClr>
                </a:solidFill>
              </a:rPr>
              <a:t> </a:t>
            </a:r>
            <a:endParaRPr lang="nl-BE" b="1" dirty="0">
              <a:solidFill>
                <a:schemeClr val="accent3">
                  <a:lumMod val="50000"/>
                </a:schemeClr>
              </a:solidFill>
            </a:endParaRPr>
          </a:p>
          <a:p>
            <a:pPr marL="0" indent="0">
              <a:buNone/>
            </a:pPr>
            <a:endParaRPr lang="nl-BE" b="1" dirty="0">
              <a:solidFill>
                <a:schemeClr val="accent3">
                  <a:lumMod val="50000"/>
                </a:schemeClr>
              </a:solidFill>
            </a:endParaRPr>
          </a:p>
        </p:txBody>
      </p:sp>
    </p:spTree>
    <p:extLst>
      <p:ext uri="{BB962C8B-B14F-4D97-AF65-F5344CB8AC3E}">
        <p14:creationId xmlns:p14="http://schemas.microsoft.com/office/powerpoint/2010/main" val="2729090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980728"/>
            <a:ext cx="8363272" cy="4824536"/>
          </a:xfrm>
        </p:spPr>
        <p:txBody>
          <a:bodyPr>
            <a:normAutofit lnSpcReduction="10000"/>
          </a:bodyPr>
          <a:lstStyle/>
          <a:p>
            <a:pPr marL="0" indent="0">
              <a:buNone/>
            </a:pPr>
            <a:endParaRPr lang="nl-BE" sz="2000" dirty="0" smtClean="0"/>
          </a:p>
          <a:p>
            <a:pPr marL="400050" lvl="1" indent="0" algn="ctr">
              <a:buNone/>
            </a:pPr>
            <a:r>
              <a:rPr lang="nl-NL" dirty="0" smtClean="0"/>
              <a:t>Toekomst:</a:t>
            </a:r>
          </a:p>
          <a:p>
            <a:pPr marL="400050" lvl="1" indent="0" algn="ctr">
              <a:buNone/>
            </a:pPr>
            <a:endParaRPr lang="nl-NL" sz="1400" dirty="0" smtClean="0"/>
          </a:p>
          <a:p>
            <a:pPr lvl="1" indent="-342900">
              <a:buFont typeface="Arial" panose="020B0604020202020204" pitchFamily="34" charset="0"/>
              <a:buChar char="•"/>
            </a:pPr>
            <a:r>
              <a:rPr lang="nl-BE" dirty="0"/>
              <a:t>KB 8 mei 2014:</a:t>
            </a:r>
          </a:p>
          <a:p>
            <a:pPr marL="400050" lvl="1" indent="0">
              <a:buNone/>
            </a:pPr>
            <a:r>
              <a:rPr lang="nl-NL" sz="2000" dirty="0" smtClean="0"/>
              <a:t>FOD zegt het volgende: </a:t>
            </a:r>
          </a:p>
          <a:p>
            <a:pPr marL="400050" lvl="1" indent="0">
              <a:buNone/>
            </a:pPr>
            <a:r>
              <a:rPr lang="nl-NL" sz="2000" dirty="0" smtClean="0"/>
              <a:t>U </a:t>
            </a:r>
            <a:r>
              <a:rPr lang="nl-NL" sz="2000" dirty="0"/>
              <a:t>zal nader geïnformeerd worden over uw verplichtingen van zodra de nieuwe wettekst van kracht is. De inwerkingtreding wordt verwacht in de loop van najaar 2017</a:t>
            </a:r>
            <a:r>
              <a:rPr lang="nl-NL" sz="2000" dirty="0" smtClean="0"/>
              <a:t>. (datum 20/02/2018)</a:t>
            </a:r>
          </a:p>
          <a:p>
            <a:pPr marL="400050" lvl="1" indent="0">
              <a:buNone/>
            </a:pPr>
            <a:endParaRPr lang="nl-NL" sz="2000" dirty="0" smtClean="0"/>
          </a:p>
          <a:p>
            <a:pPr lvl="1" indent="-342900">
              <a:buFont typeface="Arial" panose="020B0604020202020204" pitchFamily="34" charset="0"/>
              <a:buChar char="•"/>
            </a:pPr>
            <a:r>
              <a:rPr lang="nl-BE" dirty="0" err="1"/>
              <a:t>Biocidenverordening</a:t>
            </a:r>
            <a:r>
              <a:rPr lang="nl-BE" dirty="0"/>
              <a:t> (EU) </a:t>
            </a:r>
            <a:r>
              <a:rPr lang="nl-BE" dirty="0" smtClean="0"/>
              <a:t>528/2012</a:t>
            </a:r>
          </a:p>
          <a:p>
            <a:pPr marL="400050" lvl="1" indent="0">
              <a:buNone/>
            </a:pPr>
            <a:r>
              <a:rPr lang="nl-BE" sz="2000" dirty="0"/>
              <a:t>Dit is direct van kracht. </a:t>
            </a:r>
            <a:r>
              <a:rPr lang="nl-BE" sz="2000" dirty="0" smtClean="0"/>
              <a:t>Er word nog een regeling uitgewerkt </a:t>
            </a:r>
            <a:r>
              <a:rPr lang="nl-BE" sz="2000" smtClean="0"/>
              <a:t>voor professionele </a:t>
            </a:r>
            <a:r>
              <a:rPr lang="nl-BE" sz="2000" dirty="0" smtClean="0"/>
              <a:t>gebruikers (gesloten circuit). Wellicht komen er verplichte opleiding voor deze gebruikers. Regeling wordt uitgewerkt door FOD en VMM. </a:t>
            </a:r>
            <a:endParaRPr lang="nl-BE" sz="2000" dirty="0"/>
          </a:p>
          <a:p>
            <a:pPr marL="400050" lvl="1" indent="0">
              <a:buNone/>
            </a:pPr>
            <a:endParaRPr lang="nl-BE" sz="2000" dirty="0"/>
          </a:p>
        </p:txBody>
      </p:sp>
    </p:spTree>
    <p:extLst>
      <p:ext uri="{BB962C8B-B14F-4D97-AF65-F5344CB8AC3E}">
        <p14:creationId xmlns:p14="http://schemas.microsoft.com/office/powerpoint/2010/main" val="3988973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412776"/>
            <a:ext cx="8301608" cy="1872208"/>
          </a:xfrm>
        </p:spPr>
        <p:txBody>
          <a:bodyPr anchor="t">
            <a:normAutofit fontScale="90000"/>
          </a:bodyPr>
          <a:lstStyle/>
          <a:p>
            <a:r>
              <a:rPr lang="nl-BE" b="1" dirty="0" smtClean="0">
                <a:solidFill>
                  <a:schemeClr val="accent3">
                    <a:lumMod val="50000"/>
                  </a:schemeClr>
                </a:solidFill>
              </a:rPr>
              <a:t>7. Stand van zaken rond de Europese verordening Invasieve, uitheemse soorten (1143/2014)</a:t>
            </a:r>
            <a:endParaRPr lang="nl-BE" b="1" dirty="0">
              <a:solidFill>
                <a:schemeClr val="accent3">
                  <a:lumMod val="50000"/>
                </a:schemeClr>
              </a:solidFill>
            </a:endParaRPr>
          </a:p>
        </p:txBody>
      </p:sp>
    </p:spTree>
    <p:extLst>
      <p:ext uri="{BB962C8B-B14F-4D97-AF65-F5344CB8AC3E}">
        <p14:creationId xmlns:p14="http://schemas.microsoft.com/office/powerpoint/2010/main" val="8174414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b="1" dirty="0">
                <a:solidFill>
                  <a:schemeClr val="accent3">
                    <a:lumMod val="50000"/>
                  </a:schemeClr>
                </a:solidFill>
              </a:rPr>
              <a:t>7</a:t>
            </a:r>
            <a:r>
              <a:rPr lang="nl-BE" sz="4000" b="1" dirty="0" smtClean="0">
                <a:solidFill>
                  <a:schemeClr val="accent3">
                    <a:lumMod val="50000"/>
                  </a:schemeClr>
                </a:solidFill>
              </a:rPr>
              <a:t>. </a:t>
            </a:r>
            <a:r>
              <a:rPr lang="nl-BE" sz="4000" b="1" dirty="0">
                <a:solidFill>
                  <a:schemeClr val="accent3">
                    <a:lumMod val="50000"/>
                  </a:schemeClr>
                </a:solidFill>
              </a:rPr>
              <a:t>Stand van zaken 1143/2014</a:t>
            </a:r>
          </a:p>
        </p:txBody>
      </p:sp>
      <p:sp>
        <p:nvSpPr>
          <p:cNvPr id="3" name="Tijdelijke aanduiding voor inhoud 2"/>
          <p:cNvSpPr>
            <a:spLocks noGrp="1"/>
          </p:cNvSpPr>
          <p:nvPr>
            <p:ph idx="1"/>
          </p:nvPr>
        </p:nvSpPr>
        <p:spPr/>
        <p:txBody>
          <a:bodyPr/>
          <a:lstStyle/>
          <a:p>
            <a:pPr marL="0" indent="0">
              <a:buNone/>
            </a:pPr>
            <a:r>
              <a:rPr lang="nl-BE" dirty="0"/>
              <a:t>7</a:t>
            </a:r>
            <a:r>
              <a:rPr lang="nl-BE" dirty="0" smtClean="0"/>
              <a:t>.1 Inleiding</a:t>
            </a:r>
          </a:p>
          <a:p>
            <a:pPr marL="0" indent="0">
              <a:buNone/>
            </a:pPr>
            <a:r>
              <a:rPr lang="nl-BE" dirty="0"/>
              <a:t>7</a:t>
            </a:r>
            <a:r>
              <a:rPr lang="nl-BE" dirty="0" smtClean="0"/>
              <a:t>.2 Aanpak</a:t>
            </a:r>
          </a:p>
          <a:p>
            <a:pPr marL="0" indent="0">
              <a:buNone/>
            </a:pPr>
            <a:r>
              <a:rPr lang="nl-BE" dirty="0"/>
              <a:t>7</a:t>
            </a:r>
            <a:r>
              <a:rPr lang="nl-BE" dirty="0" smtClean="0"/>
              <a:t>.3 Wetgeving en uitvoering </a:t>
            </a:r>
            <a:endParaRPr lang="nl-BE" dirty="0"/>
          </a:p>
        </p:txBody>
      </p:sp>
    </p:spTree>
    <p:extLst>
      <p:ext uri="{BB962C8B-B14F-4D97-AF65-F5344CB8AC3E}">
        <p14:creationId xmlns:p14="http://schemas.microsoft.com/office/powerpoint/2010/main" val="2300769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a:t>
            </a:r>
            <a:r>
              <a:rPr lang="nl-BE" b="1" dirty="0" smtClean="0">
                <a:solidFill>
                  <a:schemeClr val="accent3">
                    <a:lumMod val="50000"/>
                  </a:schemeClr>
                </a:solidFill>
              </a:rPr>
              <a:t>1143/2014: </a:t>
            </a:r>
            <a:br>
              <a:rPr lang="nl-BE" b="1" dirty="0" smtClean="0">
                <a:solidFill>
                  <a:schemeClr val="accent3">
                    <a:lumMod val="50000"/>
                  </a:schemeClr>
                </a:solidFill>
              </a:rPr>
            </a:br>
            <a:r>
              <a:rPr lang="nl-BE" b="1" dirty="0" smtClean="0">
                <a:solidFill>
                  <a:schemeClr val="accent3">
                    <a:lumMod val="50000"/>
                  </a:schemeClr>
                </a:solidFill>
              </a:rPr>
              <a:t>7.1 Inleiding </a:t>
            </a:r>
            <a:endParaRPr lang="nl-BE" dirty="0"/>
          </a:p>
        </p:txBody>
      </p:sp>
      <p:sp>
        <p:nvSpPr>
          <p:cNvPr id="3" name="Tijdelijke aanduiding voor inhoud 2"/>
          <p:cNvSpPr>
            <a:spLocks noGrp="1"/>
          </p:cNvSpPr>
          <p:nvPr>
            <p:ph idx="1"/>
          </p:nvPr>
        </p:nvSpPr>
        <p:spPr/>
        <p:txBody>
          <a:bodyPr>
            <a:normAutofit/>
          </a:bodyPr>
          <a:lstStyle/>
          <a:p>
            <a:r>
              <a:rPr lang="nl-BE" sz="2400" dirty="0" smtClean="0"/>
              <a:t>De </a:t>
            </a:r>
            <a:r>
              <a:rPr lang="nl-BE" sz="2400" b="1" dirty="0" smtClean="0"/>
              <a:t>Europese verordening nr. 1143/2014</a:t>
            </a:r>
            <a:r>
              <a:rPr lang="nl-BE" sz="2400" dirty="0" smtClean="0"/>
              <a:t>: </a:t>
            </a:r>
            <a:r>
              <a:rPr lang="nl-BE" sz="2400" b="1" dirty="0" smtClean="0"/>
              <a:t>preventie</a:t>
            </a:r>
            <a:r>
              <a:rPr lang="nl-BE" sz="2400" dirty="0" smtClean="0"/>
              <a:t> en </a:t>
            </a:r>
            <a:r>
              <a:rPr lang="nl-BE" sz="2400" b="1" dirty="0" smtClean="0"/>
              <a:t>beheersing</a:t>
            </a:r>
            <a:r>
              <a:rPr lang="nl-BE" sz="2400" dirty="0" smtClean="0"/>
              <a:t> van de introductie en verspreiding van invasieve, uitheemse soorten = uitdoofbeleid</a:t>
            </a:r>
          </a:p>
          <a:p>
            <a:r>
              <a:rPr lang="nl-BE" sz="2400" b="1" dirty="0" smtClean="0"/>
              <a:t>Invasieve, Uitheemse soorten of exoten</a:t>
            </a:r>
            <a:r>
              <a:rPr lang="nl-BE" sz="2400" dirty="0" smtClean="0"/>
              <a:t>: </a:t>
            </a:r>
          </a:p>
          <a:p>
            <a:pPr marL="0" indent="0">
              <a:buNone/>
            </a:pPr>
            <a:r>
              <a:rPr lang="nl-BE" sz="2400" b="1" dirty="0" smtClean="0"/>
              <a:t>Dieren en planten door de mens </a:t>
            </a:r>
            <a:r>
              <a:rPr lang="nl-BE" sz="2400" dirty="0" smtClean="0"/>
              <a:t>(on)opzettelijk geïntroduceerd -&gt; Invasief = </a:t>
            </a:r>
            <a:r>
              <a:rPr lang="nl-BE" sz="2400" b="1" dirty="0" smtClean="0"/>
              <a:t>problematisch</a:t>
            </a:r>
            <a:r>
              <a:rPr lang="nl-BE" sz="2400" dirty="0" smtClean="0"/>
              <a:t> = nadelig voor milieu, natuur, volksgezondheid, recreatie, land-/tuin-/bosbouw … =&gt; uitbreiding concept </a:t>
            </a:r>
            <a:r>
              <a:rPr lang="nl-BE" sz="2400" b="1" dirty="0" smtClean="0"/>
              <a:t>pestsoorten</a:t>
            </a:r>
          </a:p>
          <a:p>
            <a:r>
              <a:rPr lang="nl-BE" sz="2400" b="1" dirty="0" smtClean="0"/>
              <a:t>Unielijst van 49 soorten (uitbreiding mogelijk)</a:t>
            </a:r>
            <a:endParaRPr lang="nl-BE" sz="2400" b="1" dirty="0"/>
          </a:p>
        </p:txBody>
      </p:sp>
    </p:spTree>
    <p:extLst>
      <p:ext uri="{BB962C8B-B14F-4D97-AF65-F5344CB8AC3E}">
        <p14:creationId xmlns:p14="http://schemas.microsoft.com/office/powerpoint/2010/main" val="1648210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a:t>
            </a:r>
            <a:r>
              <a:rPr lang="nl-BE" b="1" dirty="0" smtClean="0">
                <a:solidFill>
                  <a:schemeClr val="accent3">
                    <a:lumMod val="50000"/>
                  </a:schemeClr>
                </a:solidFill>
              </a:rPr>
              <a:t>1143/2014: </a:t>
            </a:r>
            <a:br>
              <a:rPr lang="nl-BE" b="1" dirty="0" smtClean="0">
                <a:solidFill>
                  <a:schemeClr val="accent3">
                    <a:lumMod val="50000"/>
                  </a:schemeClr>
                </a:solidFill>
              </a:rPr>
            </a:br>
            <a:r>
              <a:rPr lang="nl-BE" b="1" dirty="0" smtClean="0">
                <a:solidFill>
                  <a:schemeClr val="accent3">
                    <a:lumMod val="50000"/>
                  </a:schemeClr>
                </a:solidFill>
              </a:rPr>
              <a:t>7.2 Aanpak</a:t>
            </a:r>
            <a:endParaRPr lang="nl-BE" dirty="0"/>
          </a:p>
        </p:txBody>
      </p:sp>
      <p:sp>
        <p:nvSpPr>
          <p:cNvPr id="3" name="Tijdelijke aanduiding voor inhoud 2"/>
          <p:cNvSpPr>
            <a:spLocks noGrp="1"/>
          </p:cNvSpPr>
          <p:nvPr>
            <p:ph idx="1"/>
          </p:nvPr>
        </p:nvSpPr>
        <p:spPr/>
        <p:txBody>
          <a:bodyPr>
            <a:normAutofit/>
          </a:bodyPr>
          <a:lstStyle/>
          <a:p>
            <a:r>
              <a:rPr lang="nl-BE" altLang="nl-BE" sz="2400" dirty="0" smtClean="0"/>
              <a:t>Hiërarchische benadering:  De drietrapsaanpak:</a:t>
            </a:r>
          </a:p>
          <a:p>
            <a:pPr lvl="1">
              <a:buFont typeface="Times New Roman" pitchFamily="18" charset="0"/>
              <a:buAutoNum type="arabicPeriod"/>
            </a:pPr>
            <a:r>
              <a:rPr lang="nl-BE" altLang="nl-BE" sz="2400" b="1" dirty="0" smtClean="0"/>
              <a:t>Preventie</a:t>
            </a:r>
            <a:r>
              <a:rPr lang="nl-BE" altLang="nl-BE" sz="2400" dirty="0" smtClean="0"/>
              <a:t> van nieuwe introducties: </a:t>
            </a:r>
          </a:p>
          <a:p>
            <a:pPr marL="457200" lvl="1" indent="0">
              <a:buNone/>
            </a:pPr>
            <a:r>
              <a:rPr lang="nl-BE" sz="2000" dirty="0" smtClean="0"/>
              <a:t>Zachte </a:t>
            </a:r>
            <a:r>
              <a:rPr lang="nl-BE" sz="2000" dirty="0"/>
              <a:t>maatregelen (communicatie) t.o.v. harde maatregelen (wetgevend kader zoals handelsverbod opleggen</a:t>
            </a:r>
            <a:r>
              <a:rPr lang="nl-BE" sz="2000" dirty="0" smtClean="0"/>
              <a:t>)</a:t>
            </a:r>
            <a:endParaRPr lang="nl-BE" altLang="nl-BE" sz="2000" b="1" dirty="0" smtClean="0"/>
          </a:p>
          <a:p>
            <a:pPr marL="457200" lvl="1" indent="0">
              <a:buNone/>
            </a:pPr>
            <a:r>
              <a:rPr lang="nl-BE" altLang="nl-BE" sz="2400" b="1" dirty="0" smtClean="0"/>
              <a:t>2. Vroege detectie </a:t>
            </a:r>
            <a:r>
              <a:rPr lang="nl-BE" altLang="nl-BE" sz="2400" dirty="0" smtClean="0"/>
              <a:t>en </a:t>
            </a:r>
            <a:r>
              <a:rPr lang="nl-BE" altLang="nl-BE" sz="2400" b="1" dirty="0" smtClean="0"/>
              <a:t>snelle respons: </a:t>
            </a:r>
          </a:p>
          <a:p>
            <a:pPr marL="0" lvl="2" indent="0">
              <a:buNone/>
            </a:pPr>
            <a:r>
              <a:rPr lang="nl-BE" sz="2000" dirty="0" smtClean="0"/>
              <a:t>        Snel </a:t>
            </a:r>
            <a:r>
              <a:rPr lang="nl-BE" sz="2000" dirty="0"/>
              <a:t>handelen en gegevens uitwisselen (</a:t>
            </a:r>
            <a:r>
              <a:rPr lang="nl-BE" altLang="nl-BE" sz="2000" b="1" dirty="0">
                <a:hlinkClick r:id="rId3"/>
              </a:rPr>
              <a:t>http://waarnemingen.be/</a:t>
            </a:r>
            <a:r>
              <a:rPr lang="nl-BE" altLang="nl-BE" sz="2000" b="1" dirty="0"/>
              <a:t>) </a:t>
            </a:r>
          </a:p>
          <a:p>
            <a:pPr marL="457200" lvl="1" indent="0">
              <a:buNone/>
            </a:pPr>
            <a:r>
              <a:rPr lang="nl-BE" altLang="nl-BE" sz="2400" b="1" dirty="0" smtClean="0"/>
              <a:t>3. Bestrijding / beheer: </a:t>
            </a:r>
          </a:p>
          <a:p>
            <a:pPr marL="457200" lvl="1" indent="0">
              <a:buNone/>
            </a:pPr>
            <a:r>
              <a:rPr lang="nl-BE" sz="2000" dirty="0" smtClean="0"/>
              <a:t>Doelstellingen</a:t>
            </a:r>
            <a:r>
              <a:rPr lang="nl-BE" sz="2000" dirty="0"/>
              <a:t>: beheersing, indammen, uitroeiing, overlastbeperking</a:t>
            </a:r>
          </a:p>
          <a:p>
            <a:pPr marL="0" indent="0">
              <a:buNone/>
            </a:pPr>
            <a:r>
              <a:rPr lang="nl-BE" sz="2000" dirty="0" smtClean="0"/>
              <a:t>         Methodes</a:t>
            </a:r>
            <a:r>
              <a:rPr lang="nl-BE" sz="2000" dirty="0"/>
              <a:t>: mechanisch, </a:t>
            </a:r>
            <a:r>
              <a:rPr lang="nl-BE" sz="2000" dirty="0" smtClean="0"/>
              <a:t>manueel, </a:t>
            </a:r>
            <a:r>
              <a:rPr lang="nl-BE" sz="2000" dirty="0"/>
              <a:t>chemisch etc. </a:t>
            </a:r>
          </a:p>
          <a:p>
            <a:pPr marL="457200" lvl="1" indent="0">
              <a:buNone/>
            </a:pPr>
            <a:endParaRPr lang="nl-BE" altLang="nl-BE" sz="2400" b="1" dirty="0" smtClean="0"/>
          </a:p>
          <a:p>
            <a:endParaRPr lang="nl-BE" dirty="0"/>
          </a:p>
        </p:txBody>
      </p:sp>
    </p:spTree>
    <p:extLst>
      <p:ext uri="{BB962C8B-B14F-4D97-AF65-F5344CB8AC3E}">
        <p14:creationId xmlns:p14="http://schemas.microsoft.com/office/powerpoint/2010/main" val="34962033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1772816"/>
            <a:ext cx="7002780" cy="1028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hthoek 4"/>
          <p:cNvSpPr/>
          <p:nvPr/>
        </p:nvSpPr>
        <p:spPr>
          <a:xfrm>
            <a:off x="1619672" y="3140968"/>
            <a:ext cx="5544616" cy="1200329"/>
          </a:xfrm>
          <a:prstGeom prst="rect">
            <a:avLst/>
          </a:prstGeom>
        </p:spPr>
        <p:txBody>
          <a:bodyPr wrap="square">
            <a:spAutoFit/>
          </a:bodyPr>
          <a:lstStyle/>
          <a:p>
            <a:r>
              <a:rPr lang="nl-BE" dirty="0">
                <a:solidFill>
                  <a:prstClr val="black"/>
                </a:solidFill>
                <a:hlinkClick r:id="rId4"/>
              </a:rPr>
              <a:t>http://eur-lex.europa.eu/legal-content/NL/TXT/?qid=1480870785252&amp;uri=CELEX:32014R1143</a:t>
            </a:r>
            <a:endParaRPr lang="nl-BE" dirty="0">
              <a:solidFill>
                <a:prstClr val="black"/>
              </a:solidFill>
            </a:endParaRPr>
          </a:p>
          <a:p>
            <a:endParaRPr lang="nl-BE" dirty="0">
              <a:solidFill>
                <a:prstClr val="black"/>
              </a:solidFill>
            </a:endParaRPr>
          </a:p>
        </p:txBody>
      </p:sp>
    </p:spTree>
    <p:extLst>
      <p:ext uri="{BB962C8B-B14F-4D97-AF65-F5344CB8AC3E}">
        <p14:creationId xmlns:p14="http://schemas.microsoft.com/office/powerpoint/2010/main" val="2710449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 </a:t>
            </a:r>
            <a:endParaRPr lang="nl-BE" dirty="0"/>
          </a:p>
        </p:txBody>
      </p:sp>
      <p:sp>
        <p:nvSpPr>
          <p:cNvPr id="3" name="Tijdelijke aanduiding voor inhoud 2"/>
          <p:cNvSpPr>
            <a:spLocks noGrp="1"/>
          </p:cNvSpPr>
          <p:nvPr>
            <p:ph idx="1"/>
          </p:nvPr>
        </p:nvSpPr>
        <p:spPr/>
        <p:txBody>
          <a:bodyPr>
            <a:normAutofit fontScale="85000" lnSpcReduction="20000"/>
          </a:bodyPr>
          <a:lstStyle/>
          <a:p>
            <a:r>
              <a:rPr lang="nl-BE" sz="2800" dirty="0"/>
              <a:t>Drietrapsaanpak ten aanzien van ‘Unielijstsoorten’</a:t>
            </a:r>
          </a:p>
          <a:p>
            <a:pPr lvl="1"/>
            <a:r>
              <a:rPr lang="nl-BE" dirty="0" smtClean="0"/>
              <a:t>Trap </a:t>
            </a:r>
            <a:r>
              <a:rPr lang="nl-BE" dirty="0"/>
              <a:t>1 – </a:t>
            </a:r>
            <a:r>
              <a:rPr lang="nl-BE" b="1" dirty="0"/>
              <a:t>Preventieve maatregelen</a:t>
            </a:r>
          </a:p>
          <a:p>
            <a:pPr lvl="2"/>
            <a:r>
              <a:rPr lang="nl-BE" dirty="0"/>
              <a:t>voor alle soorten</a:t>
            </a:r>
          </a:p>
          <a:p>
            <a:pPr lvl="2"/>
            <a:endParaRPr lang="nl-BE" dirty="0"/>
          </a:p>
          <a:p>
            <a:pPr lvl="2"/>
            <a:endParaRPr lang="nl-BE" dirty="0"/>
          </a:p>
          <a:p>
            <a:pPr lvl="2"/>
            <a:endParaRPr lang="nl-BE" dirty="0"/>
          </a:p>
          <a:p>
            <a:pPr lvl="2"/>
            <a:endParaRPr lang="nl-BE" dirty="0"/>
          </a:p>
          <a:p>
            <a:pPr lvl="2"/>
            <a:endParaRPr lang="nl-BE" dirty="0"/>
          </a:p>
          <a:p>
            <a:pPr lvl="2"/>
            <a:endParaRPr lang="nl-BE" dirty="0"/>
          </a:p>
          <a:p>
            <a:pPr lvl="2"/>
            <a:endParaRPr lang="nl-BE" dirty="0"/>
          </a:p>
          <a:p>
            <a:pPr lvl="2"/>
            <a:endParaRPr lang="nl-BE" dirty="0" smtClean="0"/>
          </a:p>
          <a:p>
            <a:pPr lvl="2"/>
            <a:endParaRPr lang="nl-BE" dirty="0" smtClean="0"/>
          </a:p>
          <a:p>
            <a:pPr lvl="2"/>
            <a:r>
              <a:rPr lang="nl-BE" sz="2800" dirty="0" smtClean="0"/>
              <a:t>Overgangsbepalingen </a:t>
            </a:r>
            <a:r>
              <a:rPr lang="nl-BE" sz="2800" dirty="0"/>
              <a:t>-&gt; UITDOOFBELEID</a:t>
            </a:r>
          </a:p>
          <a:p>
            <a:endParaRPr lang="nl-BE"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636912"/>
            <a:ext cx="6624736" cy="26865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1163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 </a:t>
            </a:r>
            <a:endParaRPr lang="nl-BE" b="1" dirty="0"/>
          </a:p>
        </p:txBody>
      </p:sp>
      <p:sp>
        <p:nvSpPr>
          <p:cNvPr id="3" name="Tijdelijke aanduiding voor inhoud 2"/>
          <p:cNvSpPr>
            <a:spLocks noGrp="1"/>
          </p:cNvSpPr>
          <p:nvPr>
            <p:ph idx="1"/>
          </p:nvPr>
        </p:nvSpPr>
        <p:spPr>
          <a:xfrm>
            <a:off x="467544" y="1340768"/>
            <a:ext cx="8219256" cy="4785395"/>
          </a:xfrm>
        </p:spPr>
        <p:txBody>
          <a:bodyPr>
            <a:normAutofit fontScale="92500" lnSpcReduction="10000"/>
          </a:bodyPr>
          <a:lstStyle/>
          <a:p>
            <a:r>
              <a:rPr lang="nl-BE" sz="2800" dirty="0"/>
              <a:t>Drietrapsaanpak ten aanzien van ‘Unielijstsoorten’</a:t>
            </a:r>
          </a:p>
          <a:p>
            <a:pPr lvl="1"/>
            <a:r>
              <a:rPr lang="nl-BE" dirty="0" smtClean="0"/>
              <a:t>Trap </a:t>
            </a:r>
            <a:r>
              <a:rPr lang="nl-BE" dirty="0"/>
              <a:t>2 – </a:t>
            </a:r>
            <a:r>
              <a:rPr lang="nl-BE" b="1" dirty="0"/>
              <a:t>Vroege detectie en snelle respons</a:t>
            </a:r>
          </a:p>
          <a:p>
            <a:pPr lvl="2"/>
            <a:r>
              <a:rPr lang="nl-BE" dirty="0"/>
              <a:t>Voor soorten die voorheen afwezig waren, wordt elke lidstaat verwacht uitroeiing na te streven van zodra de soort wordt </a:t>
            </a:r>
            <a:r>
              <a:rPr lang="nl-BE" dirty="0" smtClean="0"/>
              <a:t>vastgesteld</a:t>
            </a:r>
            <a:endParaRPr lang="nl-BE" dirty="0"/>
          </a:p>
          <a:p>
            <a:pPr lvl="1"/>
            <a:r>
              <a:rPr lang="nl-BE" sz="2600" dirty="0"/>
              <a:t>Trap 3 – </a:t>
            </a:r>
            <a:r>
              <a:rPr lang="nl-BE" sz="2600" b="1" dirty="0"/>
              <a:t>Beheer van wijdverspreide soorten</a:t>
            </a:r>
          </a:p>
          <a:p>
            <a:pPr lvl="2"/>
            <a:r>
              <a:rPr lang="nl-BE" dirty="0"/>
              <a:t>Maatregelen om de gevolgen tot een minimum te beperken</a:t>
            </a:r>
          </a:p>
          <a:p>
            <a:pPr lvl="2"/>
            <a:r>
              <a:rPr lang="nl-BE" dirty="0"/>
              <a:t>Evenredig met de gevolgen voor het milieu en afgestemd op de specifieke omstandigheden van de lidstaten, o.a. op een </a:t>
            </a:r>
            <a:r>
              <a:rPr lang="nl-BE" dirty="0" smtClean="0"/>
              <a:t>kosten-batenanalyse</a:t>
            </a:r>
            <a:endParaRPr lang="nl-BE" dirty="0"/>
          </a:p>
          <a:p>
            <a:r>
              <a:rPr lang="nl-BE" sz="2600" dirty="0"/>
              <a:t>En andere maatregelen… (niet verder besproken)</a:t>
            </a:r>
          </a:p>
          <a:p>
            <a:r>
              <a:rPr lang="nl-BE" sz="2600" dirty="0"/>
              <a:t>‘Unielijst’ onderhevig aan update</a:t>
            </a:r>
          </a:p>
        </p:txBody>
      </p:sp>
    </p:spTree>
    <p:extLst>
      <p:ext uri="{BB962C8B-B14F-4D97-AF65-F5344CB8AC3E}">
        <p14:creationId xmlns:p14="http://schemas.microsoft.com/office/powerpoint/2010/main" val="1630428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sp>
        <p:nvSpPr>
          <p:cNvPr id="3" name="Tijdelijke aanduiding voor inhoud 2"/>
          <p:cNvSpPr>
            <a:spLocks noGrp="1"/>
          </p:cNvSpPr>
          <p:nvPr>
            <p:ph idx="1"/>
          </p:nvPr>
        </p:nvSpPr>
        <p:spPr/>
        <p:txBody>
          <a:bodyPr>
            <a:normAutofit/>
          </a:bodyPr>
          <a:lstStyle/>
          <a:p>
            <a:pPr marL="0" indent="0">
              <a:buNone/>
            </a:pPr>
            <a:r>
              <a:rPr lang="nl-BE" sz="2400" b="1" dirty="0" smtClean="0"/>
              <a:t>Soortenbesluit van de Vlaamse Regering: </a:t>
            </a:r>
          </a:p>
          <a:p>
            <a:r>
              <a:rPr lang="nl-BE" sz="2400" i="1" dirty="0" smtClean="0"/>
              <a:t>Besluit </a:t>
            </a:r>
            <a:r>
              <a:rPr lang="nl-BE" sz="2400" i="1" dirty="0"/>
              <a:t>van de Vlaamse Regering met betrekking tot soortenbescherming en soortenbeheer van 15 mei 2009, gewijzigd bij Besluit van de Vlaamse Regering van 16 juni </a:t>
            </a:r>
            <a:r>
              <a:rPr lang="nl-BE" sz="2400" i="1" dirty="0" smtClean="0"/>
              <a:t>2016</a:t>
            </a:r>
            <a:endParaRPr lang="nl-BE" sz="2400" i="1" dirty="0"/>
          </a:p>
          <a:p>
            <a:pPr>
              <a:buNone/>
            </a:pPr>
            <a:r>
              <a:rPr lang="nl-BE" sz="2400" dirty="0">
                <a:hlinkClick r:id="rId3"/>
              </a:rPr>
              <a:t>https://codex.vlaanderen.be/PrintDocument.ashx?id=1018227&amp;datum=&amp;</a:t>
            </a:r>
            <a:r>
              <a:rPr lang="nl-BE" sz="2400" dirty="0" smtClean="0">
                <a:hlinkClick r:id="rId3"/>
              </a:rPr>
              <a:t>geannoteerd=false&amp;print=false</a:t>
            </a:r>
            <a:endParaRPr lang="nl-BE" sz="2400" dirty="0"/>
          </a:p>
          <a:p>
            <a:r>
              <a:rPr lang="nl-BE" sz="2400" dirty="0"/>
              <a:t>Regelt het statuut van alle uitheemse </a:t>
            </a:r>
            <a:r>
              <a:rPr lang="nl-BE" sz="2400" dirty="0" smtClean="0"/>
              <a:t>soorten</a:t>
            </a:r>
          </a:p>
          <a:p>
            <a:r>
              <a:rPr lang="nl-BE" sz="2400" dirty="0" smtClean="0"/>
              <a:t>Regelt de bestrijding in Vlaanderen in de praktijk</a:t>
            </a:r>
            <a:endParaRPr lang="nl-BE" sz="2400" dirty="0"/>
          </a:p>
          <a:p>
            <a:endParaRPr lang="nl-BE" dirty="0"/>
          </a:p>
        </p:txBody>
      </p:sp>
    </p:spTree>
    <p:extLst>
      <p:ext uri="{BB962C8B-B14F-4D97-AF65-F5344CB8AC3E}">
        <p14:creationId xmlns:p14="http://schemas.microsoft.com/office/powerpoint/2010/main" val="19960969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sp>
        <p:nvSpPr>
          <p:cNvPr id="3" name="Tijdelijke aanduiding voor inhoud 2"/>
          <p:cNvSpPr>
            <a:spLocks noGrp="1"/>
          </p:cNvSpPr>
          <p:nvPr>
            <p:ph idx="1"/>
          </p:nvPr>
        </p:nvSpPr>
        <p:spPr/>
        <p:txBody>
          <a:bodyPr>
            <a:normAutofit fontScale="77500" lnSpcReduction="20000"/>
          </a:bodyPr>
          <a:lstStyle/>
          <a:p>
            <a:pPr marL="0" indent="0">
              <a:buNone/>
            </a:pPr>
            <a:r>
              <a:rPr lang="nl-BE" sz="3100" b="1" dirty="0"/>
              <a:t>Soortenbesluit van de Vlaamse Regering</a:t>
            </a:r>
            <a:r>
              <a:rPr lang="nl-BE" sz="3100" b="1" dirty="0" smtClean="0"/>
              <a:t>:</a:t>
            </a:r>
          </a:p>
          <a:p>
            <a:r>
              <a:rPr lang="nl-BE" sz="3100" dirty="0"/>
              <a:t>Regelt het statuut van alle uitheemse soorten</a:t>
            </a:r>
          </a:p>
          <a:p>
            <a:endParaRPr lang="nl-BE" dirty="0"/>
          </a:p>
          <a:p>
            <a:pPr lvl="1"/>
            <a:r>
              <a:rPr lang="nl-BE" dirty="0"/>
              <a:t>Verankert de Europese Verordening 1143/2014 voor waar het de Vlaamse bevoegdheden betreft</a:t>
            </a:r>
          </a:p>
          <a:p>
            <a:pPr lvl="1"/>
            <a:r>
              <a:rPr lang="nl-BE" dirty="0"/>
              <a:t>Laat de mogelijkheid voor de opstelling van een Vlaamse lijst</a:t>
            </a:r>
          </a:p>
          <a:p>
            <a:pPr lvl="2"/>
            <a:r>
              <a:rPr lang="nl-BE" dirty="0"/>
              <a:t>Met bepalingen gelijklopend aan de Verordening</a:t>
            </a:r>
          </a:p>
          <a:p>
            <a:pPr lvl="2"/>
            <a:r>
              <a:rPr lang="nl-BE" dirty="0"/>
              <a:t>Deze lijst is voorlopig niet ingevuld</a:t>
            </a:r>
          </a:p>
          <a:p>
            <a:pPr lvl="1"/>
            <a:r>
              <a:rPr lang="nl-BE" dirty="0"/>
              <a:t>Geeft aan hoe elke (andere) uitheemse soort kan worden bestreden</a:t>
            </a:r>
          </a:p>
          <a:p>
            <a:pPr lvl="2"/>
            <a:r>
              <a:rPr lang="nl-BE" dirty="0"/>
              <a:t>Bijlage 3/1</a:t>
            </a:r>
          </a:p>
          <a:p>
            <a:pPr lvl="2"/>
            <a:r>
              <a:rPr lang="nl-BE" dirty="0"/>
              <a:t>eigenaar, huurder, exploitant, grondgebruiker(s)…</a:t>
            </a:r>
          </a:p>
          <a:p>
            <a:pPr marL="0" indent="0">
              <a:buNone/>
            </a:pPr>
            <a:r>
              <a:rPr lang="nl-BE" b="1" dirty="0" smtClean="0"/>
              <a:t> </a:t>
            </a:r>
            <a:endParaRPr lang="nl-BE" b="1" dirty="0"/>
          </a:p>
          <a:p>
            <a:endParaRPr lang="nl-BE" dirty="0"/>
          </a:p>
        </p:txBody>
      </p:sp>
    </p:spTree>
    <p:extLst>
      <p:ext uri="{BB962C8B-B14F-4D97-AF65-F5344CB8AC3E}">
        <p14:creationId xmlns:p14="http://schemas.microsoft.com/office/powerpoint/2010/main" val="266480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3">
                    <a:lumMod val="50000"/>
                  </a:schemeClr>
                </a:solidFill>
              </a:rPr>
              <a:t>Agenda</a:t>
            </a:r>
            <a:r>
              <a:rPr lang="nl-BE" dirty="0" smtClean="0">
                <a:solidFill>
                  <a:schemeClr val="accent3">
                    <a:lumMod val="50000"/>
                  </a:schemeClr>
                </a:solidFill>
              </a:rPr>
              <a:t> </a:t>
            </a:r>
            <a:endParaRPr lang="nl-BE" dirty="0">
              <a:solidFill>
                <a:schemeClr val="accent3">
                  <a:lumMod val="50000"/>
                </a:schemeClr>
              </a:solidFill>
            </a:endParaRPr>
          </a:p>
        </p:txBody>
      </p:sp>
      <p:sp>
        <p:nvSpPr>
          <p:cNvPr id="3" name="Tijdelijke aanduiding voor inhoud 2"/>
          <p:cNvSpPr>
            <a:spLocks noGrp="1"/>
          </p:cNvSpPr>
          <p:nvPr>
            <p:ph idx="1"/>
          </p:nvPr>
        </p:nvSpPr>
        <p:spPr>
          <a:xfrm>
            <a:off x="395536" y="1340768"/>
            <a:ext cx="8229600" cy="4525963"/>
          </a:xfrm>
        </p:spPr>
        <p:txBody>
          <a:bodyPr>
            <a:normAutofit lnSpcReduction="10000"/>
          </a:bodyPr>
          <a:lstStyle/>
          <a:p>
            <a:pPr marL="514350" lvl="0" indent="-514350" hangingPunct="0">
              <a:buAutoNum type="arabicPeriod"/>
            </a:pPr>
            <a:r>
              <a:rPr lang="nl-NL" sz="2800" dirty="0"/>
              <a:t>Verwelkoming</a:t>
            </a:r>
            <a:endParaRPr lang="nl-BE" sz="2800" dirty="0"/>
          </a:p>
          <a:p>
            <a:pPr marL="514350" lvl="0" indent="-514350" hangingPunct="0">
              <a:buAutoNum type="arabicPeriod"/>
            </a:pPr>
            <a:r>
              <a:rPr lang="nl-NL" sz="2800" dirty="0"/>
              <a:t>Goedkeuring verslag vorige vergadering</a:t>
            </a:r>
          </a:p>
          <a:p>
            <a:pPr marL="514350" lvl="0" indent="-514350" hangingPunct="0">
              <a:buAutoNum type="arabicPeriod"/>
            </a:pPr>
            <a:r>
              <a:rPr lang="nl-NL" sz="2800" dirty="0"/>
              <a:t>Voorstelling aanwezigen</a:t>
            </a:r>
            <a:endParaRPr lang="nl-BE" sz="2800" dirty="0"/>
          </a:p>
          <a:p>
            <a:pPr marL="514350" lvl="0" indent="-514350" hangingPunct="0">
              <a:buAutoNum type="arabicPeriod"/>
            </a:pPr>
            <a:r>
              <a:rPr lang="nl-NL" sz="2800" dirty="0"/>
              <a:t>Resultaten rattenbestrijding</a:t>
            </a:r>
            <a:endParaRPr lang="nl-BE" sz="2800" dirty="0"/>
          </a:p>
          <a:p>
            <a:pPr marL="514350" lvl="0" indent="-514350" hangingPunct="0">
              <a:buAutoNum type="arabicPeriod"/>
            </a:pPr>
            <a:r>
              <a:rPr lang="nl-NL" sz="2800" dirty="0"/>
              <a:t>Resultaten bevraging gemeenten: overlastbezorgers</a:t>
            </a:r>
          </a:p>
          <a:p>
            <a:pPr marL="514350" indent="-514350" hangingPunct="0">
              <a:buFont typeface="Arial" panose="020B0604020202020204" pitchFamily="34" charset="0"/>
              <a:buAutoNum type="arabicPeriod"/>
            </a:pPr>
            <a:r>
              <a:rPr lang="nl-BE" sz="2800" dirty="0" smtClean="0"/>
              <a:t>Wijziging </a:t>
            </a:r>
            <a:r>
              <a:rPr lang="nl-BE" sz="2800" dirty="0"/>
              <a:t>wetgeving </a:t>
            </a:r>
            <a:r>
              <a:rPr lang="nl-BE" sz="2800" dirty="0" err="1"/>
              <a:t>Rodenticiden</a:t>
            </a:r>
            <a:endParaRPr lang="nl-BE" sz="2800" dirty="0"/>
          </a:p>
          <a:p>
            <a:pPr marL="514350" lvl="0" indent="-514350" hangingPunct="0">
              <a:buAutoNum type="arabicPeriod"/>
            </a:pPr>
            <a:r>
              <a:rPr lang="nl-NL" sz="2800" dirty="0"/>
              <a:t>Stand van zaken rond de Europese verordening Invasieve, uitheemse soorten 1143/2014</a:t>
            </a:r>
          </a:p>
          <a:p>
            <a:pPr marL="514350" lvl="0" indent="-514350" hangingPunct="0">
              <a:buAutoNum type="arabicPeriod"/>
            </a:pPr>
            <a:r>
              <a:rPr lang="nl-NL" sz="2800" dirty="0"/>
              <a:t>Varia </a:t>
            </a:r>
            <a:endParaRPr lang="nl-BE" sz="2800" dirty="0"/>
          </a:p>
          <a:p>
            <a:pPr marL="0" indent="0">
              <a:buNone/>
            </a:pPr>
            <a:endParaRPr lang="nl-BE" dirty="0"/>
          </a:p>
        </p:txBody>
      </p:sp>
    </p:spTree>
    <p:extLst>
      <p:ext uri="{BB962C8B-B14F-4D97-AF65-F5344CB8AC3E}">
        <p14:creationId xmlns:p14="http://schemas.microsoft.com/office/powerpoint/2010/main" val="4155979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7.3 </a:t>
            </a:r>
            <a:r>
              <a:rPr lang="nl-BE" b="1" dirty="0">
                <a:solidFill>
                  <a:schemeClr val="accent3">
                    <a:lumMod val="50000"/>
                  </a:schemeClr>
                </a:solidFill>
              </a:rPr>
              <a:t>Wetgeving </a:t>
            </a:r>
            <a:r>
              <a:rPr lang="nl-BE" b="1" dirty="0" smtClean="0">
                <a:solidFill>
                  <a:schemeClr val="accent3">
                    <a:lumMod val="50000"/>
                  </a:schemeClr>
                </a:solidFill>
              </a:rPr>
              <a:t>en uitvoering</a:t>
            </a:r>
            <a:endParaRPr lang="nl-BE" dirty="0"/>
          </a:p>
        </p:txBody>
      </p:sp>
      <p:sp>
        <p:nvSpPr>
          <p:cNvPr id="3" name="Tijdelijke aanduiding voor inhoud 2"/>
          <p:cNvSpPr>
            <a:spLocks noGrp="1"/>
          </p:cNvSpPr>
          <p:nvPr>
            <p:ph idx="1"/>
          </p:nvPr>
        </p:nvSpPr>
        <p:spPr/>
        <p:txBody>
          <a:bodyPr>
            <a:normAutofit fontScale="77500" lnSpcReduction="20000"/>
          </a:bodyPr>
          <a:lstStyle/>
          <a:p>
            <a:pPr marL="0" indent="0">
              <a:buNone/>
            </a:pPr>
            <a:r>
              <a:rPr lang="nl-BE" b="1" dirty="0"/>
              <a:t>Soortenbesluit van de Vlaamse Regering:</a:t>
            </a:r>
          </a:p>
          <a:p>
            <a:r>
              <a:rPr lang="nl-BE" dirty="0"/>
              <a:t>Bijlage 3/1</a:t>
            </a:r>
          </a:p>
          <a:p>
            <a:pPr lvl="1"/>
            <a:r>
              <a:rPr lang="nl-BE" dirty="0"/>
              <a:t>gedurende het hele jaar</a:t>
            </a:r>
          </a:p>
          <a:p>
            <a:pPr lvl="1"/>
            <a:r>
              <a:rPr lang="nl-BE" dirty="0"/>
              <a:t>zowel overdag als `s nachts; minimale verstoring</a:t>
            </a:r>
          </a:p>
          <a:p>
            <a:pPr lvl="1"/>
            <a:r>
              <a:rPr lang="nl-BE" dirty="0"/>
              <a:t>wapens enkel overdag</a:t>
            </a:r>
          </a:p>
          <a:p>
            <a:pPr lvl="1"/>
            <a:r>
              <a:rPr lang="nl-BE" dirty="0"/>
              <a:t>sommige ‘verboden’ middelen toegelaten (bv. lokdieren, licht)</a:t>
            </a:r>
          </a:p>
          <a:p>
            <a:pPr lvl="1"/>
            <a:r>
              <a:rPr lang="nl-BE" dirty="0"/>
              <a:t>gebruik van vallen</a:t>
            </a:r>
          </a:p>
          <a:p>
            <a:pPr lvl="1"/>
            <a:r>
              <a:rPr lang="nl-BE" dirty="0"/>
              <a:t>uitvoering door de eigenaar, huurder, exploitant, grondgebruiker(s) van het terrein waar de bestrijding plaatsvindt; of door een derde op voorwaarde van een schriftelijke toestemming van voorgaande</a:t>
            </a:r>
          </a:p>
          <a:p>
            <a:pPr lvl="1"/>
            <a:r>
              <a:rPr lang="nl-BE" dirty="0"/>
              <a:t>humane doding</a:t>
            </a:r>
          </a:p>
          <a:p>
            <a:pPr marL="0" indent="0">
              <a:buNone/>
            </a:pPr>
            <a:endParaRPr lang="nl-BE" dirty="0"/>
          </a:p>
        </p:txBody>
      </p:sp>
    </p:spTree>
    <p:extLst>
      <p:ext uri="{BB962C8B-B14F-4D97-AF65-F5344CB8AC3E}">
        <p14:creationId xmlns:p14="http://schemas.microsoft.com/office/powerpoint/2010/main" val="353791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Wetgeving en Uitvoering</a:t>
            </a:r>
            <a:endParaRPr lang="nl-BE" dirty="0"/>
          </a:p>
        </p:txBody>
      </p:sp>
      <p:sp>
        <p:nvSpPr>
          <p:cNvPr id="3" name="Tijdelijke aanduiding voor inhoud 2"/>
          <p:cNvSpPr>
            <a:spLocks noGrp="1"/>
          </p:cNvSpPr>
          <p:nvPr>
            <p:ph idx="1"/>
          </p:nvPr>
        </p:nvSpPr>
        <p:spPr/>
        <p:txBody>
          <a:bodyPr>
            <a:normAutofit/>
          </a:bodyPr>
          <a:lstStyle/>
          <a:p>
            <a:pPr marL="0" indent="0" algn="ctr">
              <a:buNone/>
            </a:pPr>
            <a:r>
              <a:rPr lang="nl-BE" sz="2400" dirty="0" smtClean="0"/>
              <a:t>Unielijst: uitbreiding mogelijk. </a:t>
            </a:r>
          </a:p>
          <a:p>
            <a:pPr marL="0" indent="0" algn="ctr">
              <a:buNone/>
            </a:pPr>
            <a:r>
              <a:rPr lang="nl-BE" sz="2400" dirty="0" smtClean="0"/>
              <a:t>Laatste update oktober 2017.</a:t>
            </a:r>
          </a:p>
          <a:p>
            <a:pPr marL="0" indent="0" algn="ctr">
              <a:buNone/>
            </a:pPr>
            <a:r>
              <a:rPr lang="nl-BE" sz="2400" dirty="0" smtClean="0"/>
              <a:t>Huidige lijst van 49 soorten.  </a:t>
            </a:r>
          </a:p>
          <a:p>
            <a:pPr marL="0" indent="0" algn="ctr">
              <a:buNone/>
            </a:pPr>
            <a:r>
              <a:rPr lang="nl-BE" sz="2400" dirty="0"/>
              <a:t>Meer weten? </a:t>
            </a:r>
            <a:r>
              <a:rPr lang="nl-BE" sz="2400" dirty="0">
                <a:hlinkClick r:id="rId3"/>
              </a:rPr>
              <a:t>https://</a:t>
            </a:r>
            <a:r>
              <a:rPr lang="nl-BE" sz="2400" dirty="0" smtClean="0">
                <a:hlinkClick r:id="rId3"/>
              </a:rPr>
              <a:t>www.ecopedia.be/pagina/uitheemse-invasieve-dieren</a:t>
            </a:r>
            <a:endParaRPr lang="nl-BE" sz="2400" dirty="0" smtClean="0"/>
          </a:p>
          <a:p>
            <a:pPr marL="0" lvl="1" indent="0" algn="ctr">
              <a:buNone/>
            </a:pPr>
            <a:r>
              <a:rPr lang="nl-BE" sz="2400" dirty="0" smtClean="0"/>
              <a:t>Vragen? </a:t>
            </a:r>
            <a:r>
              <a:rPr lang="nl-BE" sz="2400" dirty="0"/>
              <a:t>Infosessie met Bram D’Hondt van ANB in het najaar 2018  </a:t>
            </a:r>
            <a:endParaRPr lang="nl-BE" sz="2400" dirty="0" smtClean="0"/>
          </a:p>
          <a:p>
            <a:pPr marL="0" lvl="1" indent="0" algn="ctr">
              <a:buNone/>
            </a:pPr>
            <a:r>
              <a:rPr lang="nl-BE" sz="2400" dirty="0" smtClean="0"/>
              <a:t>Nieuwsbrief </a:t>
            </a:r>
            <a:r>
              <a:rPr lang="nl-BE" sz="2400" dirty="0" err="1" smtClean="0"/>
              <a:t>Ecopedia</a:t>
            </a:r>
            <a:r>
              <a:rPr lang="nl-BE" sz="2400" dirty="0" smtClean="0"/>
              <a:t> met praktijkvoorbeelden van beheeraanpak in het veld. </a:t>
            </a:r>
            <a:endParaRPr lang="nl-BE" sz="2400" dirty="0"/>
          </a:p>
          <a:p>
            <a:pPr marL="0" indent="0" algn="ctr">
              <a:buNone/>
            </a:pPr>
            <a:endParaRPr lang="nl-BE" sz="2400" dirty="0" smtClean="0"/>
          </a:p>
          <a:p>
            <a:pPr marL="0" indent="0" algn="ctr">
              <a:buNone/>
            </a:pPr>
            <a:endParaRPr lang="nl-BE" sz="2400" dirty="0"/>
          </a:p>
        </p:txBody>
      </p:sp>
    </p:spTree>
    <p:extLst>
      <p:ext uri="{BB962C8B-B14F-4D97-AF65-F5344CB8AC3E}">
        <p14:creationId xmlns:p14="http://schemas.microsoft.com/office/powerpoint/2010/main" val="3810287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66700" y="-315851"/>
            <a:ext cx="8877300" cy="928688"/>
          </a:xfrm>
        </p:spPr>
        <p:txBody>
          <a:bodyPr/>
          <a:lstStyle/>
          <a:p>
            <a:r>
              <a:rPr lang="nl-BE" sz="2800" dirty="0" smtClean="0"/>
              <a:t>Dieren van de ‘Unielijst’</a:t>
            </a:r>
            <a:endParaRPr lang="nl-BE" sz="2800" dirty="0"/>
          </a:p>
        </p:txBody>
      </p:sp>
      <p:grpSp>
        <p:nvGrpSpPr>
          <p:cNvPr id="3" name="Groep 2"/>
          <p:cNvGrpSpPr/>
          <p:nvPr/>
        </p:nvGrpSpPr>
        <p:grpSpPr>
          <a:xfrm>
            <a:off x="-623" y="612837"/>
            <a:ext cx="1168200" cy="1445199"/>
            <a:chOff x="432895" y="627032"/>
            <a:chExt cx="1168200" cy="1445199"/>
          </a:xfrm>
        </p:grpSpPr>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95" y="627032"/>
              <a:ext cx="1168200" cy="1168200"/>
            </a:xfrm>
            <a:prstGeom prst="rect">
              <a:avLst/>
            </a:prstGeom>
          </p:spPr>
        </p:pic>
        <p:sp>
          <p:nvSpPr>
            <p:cNvPr id="28" name="Tekstvak 27"/>
            <p:cNvSpPr txBox="1"/>
            <p:nvPr/>
          </p:nvSpPr>
          <p:spPr>
            <a:xfrm>
              <a:off x="432895" y="1795232"/>
              <a:ext cx="1168200" cy="276999"/>
            </a:xfrm>
            <a:prstGeom prst="rect">
              <a:avLst/>
            </a:prstGeom>
            <a:noFill/>
          </p:spPr>
          <p:txBody>
            <a:bodyPr wrap="square" lIns="0" rIns="0" rtlCol="0">
              <a:spAutoFit/>
            </a:bodyPr>
            <a:lstStyle/>
            <a:p>
              <a:pPr algn="ctr"/>
              <a:r>
                <a:rPr lang="nl-BE" sz="1200" dirty="0" smtClean="0">
                  <a:solidFill>
                    <a:srgbClr val="373636"/>
                  </a:solidFill>
                </a:rPr>
                <a:t>Mangoeste</a:t>
              </a:r>
              <a:endParaRPr lang="nl-BE" sz="1600" dirty="0">
                <a:solidFill>
                  <a:srgbClr val="373636"/>
                </a:solidFill>
              </a:endParaRPr>
            </a:p>
          </p:txBody>
        </p:sp>
      </p:grpSp>
      <p:grpSp>
        <p:nvGrpSpPr>
          <p:cNvPr id="4" name="Groep 3"/>
          <p:cNvGrpSpPr/>
          <p:nvPr/>
        </p:nvGrpSpPr>
        <p:grpSpPr>
          <a:xfrm>
            <a:off x="1335992" y="612837"/>
            <a:ext cx="1168200" cy="1432805"/>
            <a:chOff x="2257426" y="627032"/>
            <a:chExt cx="1168200" cy="1432805"/>
          </a:xfrm>
        </p:grpSpPr>
        <p:pic>
          <p:nvPicPr>
            <p:cNvPr id="17" name="Afbeelding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426" y="627032"/>
              <a:ext cx="1168200" cy="1168200"/>
            </a:xfrm>
            <a:prstGeom prst="rect">
              <a:avLst/>
            </a:prstGeom>
          </p:spPr>
        </p:pic>
        <p:sp>
          <p:nvSpPr>
            <p:cNvPr id="29" name="Tekstvak 28"/>
            <p:cNvSpPr txBox="1"/>
            <p:nvPr/>
          </p:nvSpPr>
          <p:spPr>
            <a:xfrm>
              <a:off x="2257426" y="1782838"/>
              <a:ext cx="1168200" cy="276999"/>
            </a:xfrm>
            <a:prstGeom prst="rect">
              <a:avLst/>
            </a:prstGeom>
            <a:noFill/>
          </p:spPr>
          <p:txBody>
            <a:bodyPr wrap="square" lIns="0" rIns="0" rtlCol="0">
              <a:spAutoFit/>
            </a:bodyPr>
            <a:lstStyle/>
            <a:p>
              <a:pPr algn="ctr"/>
              <a:r>
                <a:rPr lang="nl-BE" sz="1200" dirty="0" smtClean="0">
                  <a:solidFill>
                    <a:srgbClr val="373636"/>
                  </a:solidFill>
                </a:rPr>
                <a:t>Wasbeer</a:t>
              </a:r>
              <a:endParaRPr lang="nl-BE" sz="1600" dirty="0">
                <a:solidFill>
                  <a:srgbClr val="373636"/>
                </a:solidFill>
              </a:endParaRPr>
            </a:p>
          </p:txBody>
        </p:sp>
      </p:grpSp>
      <p:grpSp>
        <p:nvGrpSpPr>
          <p:cNvPr id="24" name="Groep 23"/>
          <p:cNvGrpSpPr/>
          <p:nvPr/>
        </p:nvGrpSpPr>
        <p:grpSpPr>
          <a:xfrm>
            <a:off x="2672607" y="2212224"/>
            <a:ext cx="1168200" cy="1432804"/>
            <a:chOff x="4081957" y="627032"/>
            <a:chExt cx="1168200" cy="1432804"/>
          </a:xfrm>
        </p:grpSpPr>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1957" y="627032"/>
              <a:ext cx="1168200" cy="1168200"/>
            </a:xfrm>
            <a:prstGeom prst="rect">
              <a:avLst/>
            </a:prstGeom>
          </p:spPr>
        </p:pic>
        <p:sp>
          <p:nvSpPr>
            <p:cNvPr id="30" name="Tekstvak 29"/>
            <p:cNvSpPr txBox="1"/>
            <p:nvPr/>
          </p:nvSpPr>
          <p:spPr>
            <a:xfrm>
              <a:off x="4081957" y="1782837"/>
              <a:ext cx="1168200" cy="276999"/>
            </a:xfrm>
            <a:prstGeom prst="rect">
              <a:avLst/>
            </a:prstGeom>
            <a:noFill/>
          </p:spPr>
          <p:txBody>
            <a:bodyPr wrap="square" lIns="0" rIns="0" rtlCol="0">
              <a:spAutoFit/>
            </a:bodyPr>
            <a:lstStyle/>
            <a:p>
              <a:pPr algn="ctr"/>
              <a:r>
                <a:rPr lang="nl-BE" sz="1200" dirty="0" smtClean="0">
                  <a:solidFill>
                    <a:srgbClr val="373636"/>
                  </a:solidFill>
                </a:rPr>
                <a:t>Beverrat</a:t>
              </a:r>
              <a:endParaRPr lang="nl-BE" sz="1600" dirty="0">
                <a:solidFill>
                  <a:srgbClr val="373636"/>
                </a:solidFill>
              </a:endParaRPr>
            </a:p>
          </p:txBody>
        </p:sp>
      </p:grpSp>
      <p:grpSp>
        <p:nvGrpSpPr>
          <p:cNvPr id="25" name="Groep 24"/>
          <p:cNvGrpSpPr/>
          <p:nvPr/>
        </p:nvGrpSpPr>
        <p:grpSpPr>
          <a:xfrm>
            <a:off x="4009222" y="612837"/>
            <a:ext cx="1168200" cy="1445199"/>
            <a:chOff x="5906488" y="627032"/>
            <a:chExt cx="1168200" cy="1445199"/>
          </a:xfrm>
        </p:grpSpPr>
        <p:pic>
          <p:nvPicPr>
            <p:cNvPr id="14" name="Afbeelding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6488" y="627032"/>
              <a:ext cx="1168200" cy="1168200"/>
            </a:xfrm>
            <a:prstGeom prst="rect">
              <a:avLst/>
            </a:prstGeom>
          </p:spPr>
        </p:pic>
        <p:sp>
          <p:nvSpPr>
            <p:cNvPr id="31" name="Tekstvak 30"/>
            <p:cNvSpPr txBox="1"/>
            <p:nvPr/>
          </p:nvSpPr>
          <p:spPr>
            <a:xfrm>
              <a:off x="5906488" y="1795232"/>
              <a:ext cx="1168200" cy="276999"/>
            </a:xfrm>
            <a:prstGeom prst="rect">
              <a:avLst/>
            </a:prstGeom>
            <a:noFill/>
          </p:spPr>
          <p:txBody>
            <a:bodyPr wrap="square" lIns="0" rIns="0" rtlCol="0">
              <a:spAutoFit/>
            </a:bodyPr>
            <a:lstStyle/>
            <a:p>
              <a:pPr algn="ctr"/>
              <a:r>
                <a:rPr lang="nl-BE" sz="1200" dirty="0" smtClean="0">
                  <a:solidFill>
                    <a:srgbClr val="373636"/>
                  </a:solidFill>
                </a:rPr>
                <a:t>Rode </a:t>
              </a:r>
              <a:r>
                <a:rPr lang="nl-BE" sz="1200" dirty="0" err="1" smtClean="0">
                  <a:solidFill>
                    <a:srgbClr val="373636"/>
                  </a:solidFill>
                </a:rPr>
                <a:t>neusbeer</a:t>
              </a:r>
              <a:endParaRPr lang="nl-BE" sz="1600" dirty="0">
                <a:solidFill>
                  <a:srgbClr val="373636"/>
                </a:solidFill>
              </a:endParaRPr>
            </a:p>
          </p:txBody>
        </p:sp>
      </p:grpSp>
      <p:grpSp>
        <p:nvGrpSpPr>
          <p:cNvPr id="26" name="Groep 25"/>
          <p:cNvGrpSpPr/>
          <p:nvPr/>
        </p:nvGrpSpPr>
        <p:grpSpPr>
          <a:xfrm>
            <a:off x="5345839" y="612837"/>
            <a:ext cx="1168200" cy="1445199"/>
            <a:chOff x="7731021" y="627032"/>
            <a:chExt cx="1168200" cy="1445199"/>
          </a:xfrm>
        </p:grpSpPr>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1021" y="627032"/>
              <a:ext cx="1168200" cy="1168200"/>
            </a:xfrm>
            <a:prstGeom prst="rect">
              <a:avLst/>
            </a:prstGeom>
          </p:spPr>
        </p:pic>
        <p:sp>
          <p:nvSpPr>
            <p:cNvPr id="32" name="Tekstvak 31"/>
            <p:cNvSpPr txBox="1"/>
            <p:nvPr/>
          </p:nvSpPr>
          <p:spPr>
            <a:xfrm>
              <a:off x="7731021" y="1795232"/>
              <a:ext cx="1168200" cy="276999"/>
            </a:xfrm>
            <a:prstGeom prst="rect">
              <a:avLst/>
            </a:prstGeom>
            <a:noFill/>
          </p:spPr>
          <p:txBody>
            <a:bodyPr wrap="square" lIns="0" rIns="0" rtlCol="0">
              <a:spAutoFit/>
            </a:bodyPr>
            <a:lstStyle/>
            <a:p>
              <a:pPr algn="ctr"/>
              <a:r>
                <a:rPr lang="nl-BE" sz="1200" dirty="0" smtClean="0">
                  <a:solidFill>
                    <a:srgbClr val="373636"/>
                  </a:solidFill>
                </a:rPr>
                <a:t>Chinese </a:t>
              </a:r>
              <a:r>
                <a:rPr lang="nl-BE" sz="1200" dirty="0" err="1" smtClean="0">
                  <a:solidFill>
                    <a:srgbClr val="373636"/>
                  </a:solidFill>
                </a:rPr>
                <a:t>muntjak</a:t>
              </a:r>
              <a:endParaRPr lang="nl-BE" sz="1600" dirty="0">
                <a:solidFill>
                  <a:srgbClr val="373636"/>
                </a:solidFill>
              </a:endParaRPr>
            </a:p>
          </p:txBody>
        </p:sp>
      </p:grpSp>
      <p:grpSp>
        <p:nvGrpSpPr>
          <p:cNvPr id="27" name="Groep 26"/>
          <p:cNvGrpSpPr/>
          <p:nvPr/>
        </p:nvGrpSpPr>
        <p:grpSpPr>
          <a:xfrm>
            <a:off x="6661434" y="612837"/>
            <a:ext cx="1168200" cy="1432805"/>
            <a:chOff x="432895" y="2214024"/>
            <a:chExt cx="1168200" cy="1432805"/>
          </a:xfrm>
        </p:grpSpPr>
        <p:pic>
          <p:nvPicPr>
            <p:cNvPr id="20" name="Afbeelding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895" y="2214024"/>
              <a:ext cx="1168200" cy="1168200"/>
            </a:xfrm>
            <a:prstGeom prst="rect">
              <a:avLst/>
            </a:prstGeom>
          </p:spPr>
        </p:pic>
        <p:sp>
          <p:nvSpPr>
            <p:cNvPr id="33" name="Tekstvak 32"/>
            <p:cNvSpPr txBox="1"/>
            <p:nvPr/>
          </p:nvSpPr>
          <p:spPr>
            <a:xfrm>
              <a:off x="432895" y="3369830"/>
              <a:ext cx="1168200" cy="276999"/>
            </a:xfrm>
            <a:prstGeom prst="rect">
              <a:avLst/>
            </a:prstGeom>
            <a:noFill/>
          </p:spPr>
          <p:txBody>
            <a:bodyPr wrap="square" lIns="0" rIns="0" rtlCol="0">
              <a:spAutoFit/>
            </a:bodyPr>
            <a:lstStyle/>
            <a:p>
              <a:pPr algn="ctr"/>
              <a:r>
                <a:rPr lang="nl-BE" sz="1200" dirty="0" smtClean="0">
                  <a:solidFill>
                    <a:srgbClr val="373636"/>
                  </a:solidFill>
                </a:rPr>
                <a:t>Grondeekhoorn</a:t>
              </a:r>
              <a:endParaRPr lang="nl-BE" sz="1600" dirty="0">
                <a:solidFill>
                  <a:srgbClr val="373636"/>
                </a:solidFill>
              </a:endParaRPr>
            </a:p>
          </p:txBody>
        </p:sp>
      </p:grpSp>
      <p:grpSp>
        <p:nvGrpSpPr>
          <p:cNvPr id="47" name="Groep 46"/>
          <p:cNvGrpSpPr/>
          <p:nvPr/>
        </p:nvGrpSpPr>
        <p:grpSpPr>
          <a:xfrm>
            <a:off x="7982641" y="612837"/>
            <a:ext cx="1177541" cy="1432805"/>
            <a:chOff x="2248085" y="2214024"/>
            <a:chExt cx="1177541" cy="1432805"/>
          </a:xfrm>
        </p:grpSpPr>
        <p:pic>
          <p:nvPicPr>
            <p:cNvPr id="18" name="Afbeelding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7426" y="2214024"/>
              <a:ext cx="1168200" cy="1168200"/>
            </a:xfrm>
            <a:prstGeom prst="rect">
              <a:avLst/>
            </a:prstGeom>
          </p:spPr>
        </p:pic>
        <p:sp>
          <p:nvSpPr>
            <p:cNvPr id="34" name="Tekstvak 33"/>
            <p:cNvSpPr txBox="1"/>
            <p:nvPr/>
          </p:nvSpPr>
          <p:spPr>
            <a:xfrm>
              <a:off x="2248085" y="3369830"/>
              <a:ext cx="1168200" cy="276999"/>
            </a:xfrm>
            <a:prstGeom prst="rect">
              <a:avLst/>
            </a:prstGeom>
            <a:noFill/>
          </p:spPr>
          <p:txBody>
            <a:bodyPr wrap="square" lIns="0" rIns="0" rtlCol="0">
              <a:spAutoFit/>
            </a:bodyPr>
            <a:lstStyle/>
            <a:p>
              <a:pPr algn="ctr"/>
              <a:r>
                <a:rPr lang="nl-BE" sz="1200" dirty="0" smtClean="0">
                  <a:solidFill>
                    <a:srgbClr val="373636"/>
                  </a:solidFill>
                </a:rPr>
                <a:t>Grijze eekhoorn</a:t>
              </a:r>
              <a:endParaRPr lang="nl-BE" sz="1600" dirty="0">
                <a:solidFill>
                  <a:srgbClr val="373636"/>
                </a:solidFill>
              </a:endParaRPr>
            </a:p>
          </p:txBody>
        </p:sp>
      </p:grpSp>
      <p:grpSp>
        <p:nvGrpSpPr>
          <p:cNvPr id="48" name="Groep 47"/>
          <p:cNvGrpSpPr/>
          <p:nvPr/>
        </p:nvGrpSpPr>
        <p:grpSpPr>
          <a:xfrm>
            <a:off x="-623" y="2212224"/>
            <a:ext cx="1168200" cy="1432805"/>
            <a:chOff x="-623" y="2226418"/>
            <a:chExt cx="1168200" cy="1432805"/>
          </a:xfrm>
        </p:grpSpPr>
        <p:pic>
          <p:nvPicPr>
            <p:cNvPr id="10" name="Afbeelding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 y="2226418"/>
              <a:ext cx="1168200" cy="1168200"/>
            </a:xfrm>
            <a:prstGeom prst="rect">
              <a:avLst/>
            </a:prstGeom>
          </p:spPr>
        </p:pic>
        <p:sp>
          <p:nvSpPr>
            <p:cNvPr id="35" name="Tekstvak 34"/>
            <p:cNvSpPr txBox="1"/>
            <p:nvPr/>
          </p:nvSpPr>
          <p:spPr>
            <a:xfrm>
              <a:off x="-623" y="3382224"/>
              <a:ext cx="1168200" cy="276999"/>
            </a:xfrm>
            <a:prstGeom prst="rect">
              <a:avLst/>
            </a:prstGeom>
            <a:noFill/>
          </p:spPr>
          <p:txBody>
            <a:bodyPr wrap="square" lIns="0" rIns="0" rtlCol="0">
              <a:spAutoFit/>
            </a:bodyPr>
            <a:lstStyle/>
            <a:p>
              <a:pPr algn="ctr"/>
              <a:r>
                <a:rPr lang="nl-BE" sz="1200" dirty="0" smtClean="0">
                  <a:solidFill>
                    <a:srgbClr val="373636"/>
                  </a:solidFill>
                </a:rPr>
                <a:t>Pallas’ eekhoorn</a:t>
              </a:r>
              <a:endParaRPr lang="nl-BE" sz="1600" dirty="0">
                <a:solidFill>
                  <a:srgbClr val="373636"/>
                </a:solidFill>
              </a:endParaRPr>
            </a:p>
          </p:txBody>
        </p:sp>
      </p:grpSp>
      <p:grpSp>
        <p:nvGrpSpPr>
          <p:cNvPr id="49" name="Groep 48"/>
          <p:cNvGrpSpPr/>
          <p:nvPr/>
        </p:nvGrpSpPr>
        <p:grpSpPr>
          <a:xfrm>
            <a:off x="1333657" y="2212224"/>
            <a:ext cx="1168200" cy="1445199"/>
            <a:chOff x="5906488" y="2214024"/>
            <a:chExt cx="1168200" cy="1445199"/>
          </a:xfrm>
        </p:grpSpPr>
        <p:pic>
          <p:nvPicPr>
            <p:cNvPr id="19" name="Afbeelding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6488" y="2214024"/>
              <a:ext cx="1168200" cy="1168200"/>
            </a:xfrm>
            <a:prstGeom prst="rect">
              <a:avLst/>
            </a:prstGeom>
          </p:spPr>
        </p:pic>
        <p:sp>
          <p:nvSpPr>
            <p:cNvPr id="36" name="Tekstvak 35"/>
            <p:cNvSpPr txBox="1"/>
            <p:nvPr/>
          </p:nvSpPr>
          <p:spPr>
            <a:xfrm>
              <a:off x="5906488" y="3382224"/>
              <a:ext cx="1168200" cy="276999"/>
            </a:xfrm>
            <a:prstGeom prst="rect">
              <a:avLst/>
            </a:prstGeom>
            <a:noFill/>
          </p:spPr>
          <p:txBody>
            <a:bodyPr wrap="square" lIns="0" rIns="0" rtlCol="0">
              <a:spAutoFit/>
            </a:bodyPr>
            <a:lstStyle/>
            <a:p>
              <a:pPr algn="ctr"/>
              <a:r>
                <a:rPr lang="nl-BE" sz="1200" dirty="0" smtClean="0">
                  <a:solidFill>
                    <a:srgbClr val="373636"/>
                  </a:solidFill>
                </a:rPr>
                <a:t>Am. voseekhoorn</a:t>
              </a:r>
              <a:endParaRPr lang="nl-BE" sz="1600" dirty="0">
                <a:solidFill>
                  <a:srgbClr val="373636"/>
                </a:solidFill>
              </a:endParaRPr>
            </a:p>
          </p:txBody>
        </p:sp>
      </p:grpSp>
      <p:grpSp>
        <p:nvGrpSpPr>
          <p:cNvPr id="50" name="Groep 49"/>
          <p:cNvGrpSpPr/>
          <p:nvPr/>
        </p:nvGrpSpPr>
        <p:grpSpPr>
          <a:xfrm>
            <a:off x="5321297" y="5388008"/>
            <a:ext cx="1168200" cy="1432804"/>
            <a:chOff x="7731021" y="2214024"/>
            <a:chExt cx="1168200" cy="1432804"/>
          </a:xfrm>
        </p:grpSpPr>
        <p:pic>
          <p:nvPicPr>
            <p:cNvPr id="8" name="Afbeelding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31021" y="2214024"/>
              <a:ext cx="1168200" cy="1168200"/>
            </a:xfrm>
            <a:prstGeom prst="rect">
              <a:avLst/>
            </a:prstGeom>
          </p:spPr>
        </p:pic>
        <p:sp>
          <p:nvSpPr>
            <p:cNvPr id="37" name="Tekstvak 36"/>
            <p:cNvSpPr txBox="1"/>
            <p:nvPr/>
          </p:nvSpPr>
          <p:spPr>
            <a:xfrm>
              <a:off x="7731021" y="3369829"/>
              <a:ext cx="1168200" cy="276999"/>
            </a:xfrm>
            <a:prstGeom prst="rect">
              <a:avLst/>
            </a:prstGeom>
            <a:noFill/>
          </p:spPr>
          <p:txBody>
            <a:bodyPr wrap="square" lIns="0" rIns="0" rtlCol="0">
              <a:spAutoFit/>
            </a:bodyPr>
            <a:lstStyle/>
            <a:p>
              <a:pPr algn="ctr"/>
              <a:r>
                <a:rPr lang="nl-BE" sz="1200" dirty="0" err="1" smtClean="0">
                  <a:solidFill>
                    <a:srgbClr val="373636"/>
                  </a:solidFill>
                </a:rPr>
                <a:t>Az</a:t>
              </a:r>
              <a:r>
                <a:rPr lang="nl-BE" sz="1200" dirty="0" smtClean="0">
                  <a:solidFill>
                    <a:srgbClr val="373636"/>
                  </a:solidFill>
                </a:rPr>
                <a:t>.. hoornaar</a:t>
              </a:r>
              <a:endParaRPr lang="nl-BE" sz="1600" dirty="0">
                <a:solidFill>
                  <a:srgbClr val="373636"/>
                </a:solidFill>
              </a:endParaRPr>
            </a:p>
          </p:txBody>
        </p:sp>
      </p:grpSp>
      <p:grpSp>
        <p:nvGrpSpPr>
          <p:cNvPr id="51" name="Groep 50"/>
          <p:cNvGrpSpPr/>
          <p:nvPr/>
        </p:nvGrpSpPr>
        <p:grpSpPr>
          <a:xfrm>
            <a:off x="7982641" y="2212224"/>
            <a:ext cx="1168200" cy="1445199"/>
            <a:chOff x="432895" y="3801016"/>
            <a:chExt cx="1168200" cy="1445199"/>
          </a:xfrm>
        </p:grpSpPr>
        <p:pic>
          <p:nvPicPr>
            <p:cNvPr id="7" name="Afbeelding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895" y="3801016"/>
              <a:ext cx="1168200" cy="1168200"/>
            </a:xfrm>
            <a:prstGeom prst="rect">
              <a:avLst/>
            </a:prstGeom>
          </p:spPr>
        </p:pic>
        <p:sp>
          <p:nvSpPr>
            <p:cNvPr id="38" name="Tekstvak 37"/>
            <p:cNvSpPr txBox="1"/>
            <p:nvPr/>
          </p:nvSpPr>
          <p:spPr>
            <a:xfrm>
              <a:off x="432895" y="4969216"/>
              <a:ext cx="1168200" cy="276999"/>
            </a:xfrm>
            <a:prstGeom prst="rect">
              <a:avLst/>
            </a:prstGeom>
            <a:noFill/>
          </p:spPr>
          <p:txBody>
            <a:bodyPr wrap="square" lIns="0" rIns="0" rtlCol="0">
              <a:spAutoFit/>
            </a:bodyPr>
            <a:lstStyle/>
            <a:p>
              <a:pPr algn="ctr"/>
              <a:r>
                <a:rPr lang="nl-BE" sz="1200" dirty="0" smtClean="0">
                  <a:solidFill>
                    <a:srgbClr val="373636"/>
                  </a:solidFill>
                </a:rPr>
                <a:t>Stekelstaart</a:t>
              </a:r>
              <a:endParaRPr lang="nl-BE" sz="1600" dirty="0">
                <a:solidFill>
                  <a:srgbClr val="373636"/>
                </a:solidFill>
              </a:endParaRPr>
            </a:p>
          </p:txBody>
        </p:sp>
      </p:grpSp>
      <p:grpSp>
        <p:nvGrpSpPr>
          <p:cNvPr id="52" name="Groep 51"/>
          <p:cNvGrpSpPr/>
          <p:nvPr/>
        </p:nvGrpSpPr>
        <p:grpSpPr>
          <a:xfrm>
            <a:off x="6661434" y="2212224"/>
            <a:ext cx="1168200" cy="1445198"/>
            <a:chOff x="2257426" y="3801016"/>
            <a:chExt cx="1168200" cy="1445198"/>
          </a:xfrm>
        </p:grpSpPr>
        <p:pic>
          <p:nvPicPr>
            <p:cNvPr id="16" name="Afbeelding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57426" y="3801016"/>
              <a:ext cx="1168200" cy="1168200"/>
            </a:xfrm>
            <a:prstGeom prst="rect">
              <a:avLst/>
            </a:prstGeom>
          </p:spPr>
        </p:pic>
        <p:sp>
          <p:nvSpPr>
            <p:cNvPr id="39" name="Tekstvak 38"/>
            <p:cNvSpPr txBox="1"/>
            <p:nvPr/>
          </p:nvSpPr>
          <p:spPr>
            <a:xfrm>
              <a:off x="2257426" y="4969215"/>
              <a:ext cx="1168200" cy="276999"/>
            </a:xfrm>
            <a:prstGeom prst="rect">
              <a:avLst/>
            </a:prstGeom>
            <a:noFill/>
          </p:spPr>
          <p:txBody>
            <a:bodyPr wrap="square" lIns="0" rIns="0" rtlCol="0">
              <a:spAutoFit/>
            </a:bodyPr>
            <a:lstStyle/>
            <a:p>
              <a:pPr algn="ctr"/>
              <a:r>
                <a:rPr lang="nl-BE" sz="1200" dirty="0" smtClean="0">
                  <a:solidFill>
                    <a:srgbClr val="373636"/>
                  </a:solidFill>
                </a:rPr>
                <a:t>Heilige ibis</a:t>
              </a:r>
              <a:endParaRPr lang="nl-BE" sz="1600" dirty="0">
                <a:solidFill>
                  <a:srgbClr val="373636"/>
                </a:solidFill>
              </a:endParaRPr>
            </a:p>
          </p:txBody>
        </p:sp>
      </p:grpSp>
      <p:grpSp>
        <p:nvGrpSpPr>
          <p:cNvPr id="53" name="Groep 52"/>
          <p:cNvGrpSpPr/>
          <p:nvPr/>
        </p:nvGrpSpPr>
        <p:grpSpPr>
          <a:xfrm>
            <a:off x="5345837" y="2212224"/>
            <a:ext cx="1168200" cy="1445199"/>
            <a:chOff x="4081957" y="3801016"/>
            <a:chExt cx="1168200" cy="1445199"/>
          </a:xfrm>
        </p:grpSpPr>
        <p:pic>
          <p:nvPicPr>
            <p:cNvPr id="11" name="Afbeelding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957" y="3801016"/>
              <a:ext cx="1168200" cy="1168200"/>
            </a:xfrm>
            <a:prstGeom prst="rect">
              <a:avLst/>
            </a:prstGeom>
          </p:spPr>
        </p:pic>
        <p:sp>
          <p:nvSpPr>
            <p:cNvPr id="40" name="Tekstvak 39"/>
            <p:cNvSpPr txBox="1"/>
            <p:nvPr/>
          </p:nvSpPr>
          <p:spPr>
            <a:xfrm>
              <a:off x="4081957" y="4969216"/>
              <a:ext cx="1168200" cy="276999"/>
            </a:xfrm>
            <a:prstGeom prst="rect">
              <a:avLst/>
            </a:prstGeom>
            <a:noFill/>
          </p:spPr>
          <p:txBody>
            <a:bodyPr wrap="square" lIns="0" rIns="0" rtlCol="0">
              <a:spAutoFit/>
            </a:bodyPr>
            <a:lstStyle/>
            <a:p>
              <a:pPr algn="ctr"/>
              <a:r>
                <a:rPr lang="nl-BE" sz="1200" dirty="0" smtClean="0">
                  <a:solidFill>
                    <a:srgbClr val="373636"/>
                  </a:solidFill>
                </a:rPr>
                <a:t>Huiskraai</a:t>
              </a:r>
              <a:endParaRPr lang="nl-BE" sz="1600" dirty="0">
                <a:solidFill>
                  <a:srgbClr val="373636"/>
                </a:solidFill>
              </a:endParaRPr>
            </a:p>
          </p:txBody>
        </p:sp>
      </p:grpSp>
      <p:grpSp>
        <p:nvGrpSpPr>
          <p:cNvPr id="54" name="Groep 53"/>
          <p:cNvGrpSpPr/>
          <p:nvPr/>
        </p:nvGrpSpPr>
        <p:grpSpPr>
          <a:xfrm>
            <a:off x="1333657" y="3816704"/>
            <a:ext cx="1168200" cy="1445199"/>
            <a:chOff x="5906488" y="3801016"/>
            <a:chExt cx="1168200" cy="1445199"/>
          </a:xfrm>
        </p:grpSpPr>
        <p:pic>
          <p:nvPicPr>
            <p:cNvPr id="6" name="Afbeelding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06488" y="3801016"/>
              <a:ext cx="1168200" cy="1168200"/>
            </a:xfrm>
            <a:prstGeom prst="rect">
              <a:avLst/>
            </a:prstGeom>
          </p:spPr>
        </p:pic>
        <p:sp>
          <p:nvSpPr>
            <p:cNvPr id="41" name="Tekstvak 40"/>
            <p:cNvSpPr txBox="1"/>
            <p:nvPr/>
          </p:nvSpPr>
          <p:spPr>
            <a:xfrm>
              <a:off x="5906488" y="4969216"/>
              <a:ext cx="1168200" cy="276999"/>
            </a:xfrm>
            <a:prstGeom prst="rect">
              <a:avLst/>
            </a:prstGeom>
            <a:noFill/>
          </p:spPr>
          <p:txBody>
            <a:bodyPr wrap="square" lIns="0" rIns="0" rtlCol="0">
              <a:spAutoFit/>
            </a:bodyPr>
            <a:lstStyle/>
            <a:p>
              <a:pPr algn="ctr"/>
              <a:r>
                <a:rPr lang="nl-BE" sz="1200" dirty="0" smtClean="0">
                  <a:solidFill>
                    <a:srgbClr val="373636"/>
                  </a:solidFill>
                </a:rPr>
                <a:t>Wolhandkrab</a:t>
              </a:r>
              <a:endParaRPr lang="nl-BE" sz="1600" dirty="0">
                <a:solidFill>
                  <a:srgbClr val="373636"/>
                </a:solidFill>
              </a:endParaRPr>
            </a:p>
          </p:txBody>
        </p:sp>
      </p:grpSp>
      <p:grpSp>
        <p:nvGrpSpPr>
          <p:cNvPr id="55" name="Groep 54"/>
          <p:cNvGrpSpPr/>
          <p:nvPr/>
        </p:nvGrpSpPr>
        <p:grpSpPr>
          <a:xfrm>
            <a:off x="2672607" y="3816704"/>
            <a:ext cx="1168200" cy="1445199"/>
            <a:chOff x="7731021" y="3801016"/>
            <a:chExt cx="1168200" cy="1445199"/>
          </a:xfrm>
        </p:grpSpPr>
        <p:pic>
          <p:nvPicPr>
            <p:cNvPr id="23" name="Afbeelding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42" name="Tekstvak 41"/>
            <p:cNvSpPr txBox="1"/>
            <p:nvPr/>
          </p:nvSpPr>
          <p:spPr>
            <a:xfrm>
              <a:off x="7731021" y="4969216"/>
              <a:ext cx="1168200" cy="276999"/>
            </a:xfrm>
            <a:prstGeom prst="rect">
              <a:avLst/>
            </a:prstGeom>
            <a:noFill/>
          </p:spPr>
          <p:txBody>
            <a:bodyPr wrap="square" lIns="0" rIns="0" rtlCol="0">
              <a:spAutoFit/>
            </a:bodyPr>
            <a:lstStyle/>
            <a:p>
              <a:pPr algn="ctr"/>
              <a:r>
                <a:rPr lang="nl-BE" sz="1200" dirty="0" err="1" smtClean="0">
                  <a:solidFill>
                    <a:srgbClr val="373636"/>
                  </a:solidFill>
                </a:rPr>
                <a:t>Gevl</a:t>
              </a:r>
              <a:r>
                <a:rPr lang="nl-BE" sz="1200" dirty="0" smtClean="0">
                  <a:solidFill>
                    <a:srgbClr val="373636"/>
                  </a:solidFill>
                </a:rPr>
                <a:t>. rivierkreeft</a:t>
              </a:r>
              <a:endParaRPr lang="nl-BE" sz="1600" dirty="0">
                <a:solidFill>
                  <a:srgbClr val="373636"/>
                </a:solidFill>
              </a:endParaRPr>
            </a:p>
          </p:txBody>
        </p:sp>
      </p:grpSp>
      <p:grpSp>
        <p:nvGrpSpPr>
          <p:cNvPr id="56" name="Groep 55"/>
          <p:cNvGrpSpPr/>
          <p:nvPr/>
        </p:nvGrpSpPr>
        <p:grpSpPr>
          <a:xfrm>
            <a:off x="-623" y="5388008"/>
            <a:ext cx="1168200" cy="1434523"/>
            <a:chOff x="432895" y="5388008"/>
            <a:chExt cx="1168200" cy="1434523"/>
          </a:xfrm>
        </p:grpSpPr>
        <p:pic>
          <p:nvPicPr>
            <p:cNvPr id="5" name="Afbeelding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2895" y="5388008"/>
              <a:ext cx="1168200" cy="1168200"/>
            </a:xfrm>
            <a:prstGeom prst="rect">
              <a:avLst/>
            </a:prstGeom>
          </p:spPr>
        </p:pic>
        <p:sp>
          <p:nvSpPr>
            <p:cNvPr id="43" name="Tekstvak 42"/>
            <p:cNvSpPr txBox="1"/>
            <p:nvPr/>
          </p:nvSpPr>
          <p:spPr>
            <a:xfrm>
              <a:off x="432895" y="6545532"/>
              <a:ext cx="1168200" cy="276999"/>
            </a:xfrm>
            <a:prstGeom prst="rect">
              <a:avLst/>
            </a:prstGeom>
            <a:noFill/>
          </p:spPr>
          <p:txBody>
            <a:bodyPr wrap="square" lIns="0" rIns="0" rtlCol="0">
              <a:spAutoFit/>
            </a:bodyPr>
            <a:lstStyle/>
            <a:p>
              <a:pPr algn="ctr"/>
              <a:r>
                <a:rPr lang="nl-BE" sz="1200" dirty="0" smtClean="0">
                  <a:solidFill>
                    <a:srgbClr val="373636"/>
                  </a:solidFill>
                </a:rPr>
                <a:t>Am. stierkikker</a:t>
              </a:r>
              <a:endParaRPr lang="nl-BE" sz="1600" dirty="0">
                <a:solidFill>
                  <a:srgbClr val="373636"/>
                </a:solidFill>
              </a:endParaRPr>
            </a:p>
          </p:txBody>
        </p:sp>
      </p:grpSp>
      <p:grpSp>
        <p:nvGrpSpPr>
          <p:cNvPr id="57" name="Groep 56"/>
          <p:cNvGrpSpPr/>
          <p:nvPr/>
        </p:nvGrpSpPr>
        <p:grpSpPr>
          <a:xfrm>
            <a:off x="1346215" y="5388008"/>
            <a:ext cx="1177541" cy="1434522"/>
            <a:chOff x="2248085" y="5388008"/>
            <a:chExt cx="1177541" cy="1434522"/>
          </a:xfrm>
        </p:grpSpPr>
        <p:pic>
          <p:nvPicPr>
            <p:cNvPr id="21" name="Afbeelding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57426" y="5388008"/>
              <a:ext cx="1168200" cy="1168200"/>
            </a:xfrm>
            <a:prstGeom prst="rect">
              <a:avLst/>
            </a:prstGeom>
          </p:spPr>
        </p:pic>
        <p:sp>
          <p:nvSpPr>
            <p:cNvPr id="44" name="Tekstvak 43"/>
            <p:cNvSpPr txBox="1"/>
            <p:nvPr/>
          </p:nvSpPr>
          <p:spPr>
            <a:xfrm>
              <a:off x="2248085" y="6545531"/>
              <a:ext cx="1168200" cy="276999"/>
            </a:xfrm>
            <a:prstGeom prst="rect">
              <a:avLst/>
            </a:prstGeom>
            <a:noFill/>
          </p:spPr>
          <p:txBody>
            <a:bodyPr wrap="square" lIns="0" rIns="0" rtlCol="0">
              <a:spAutoFit/>
            </a:bodyPr>
            <a:lstStyle/>
            <a:p>
              <a:pPr algn="ctr"/>
              <a:r>
                <a:rPr lang="nl-BE" sz="1200" dirty="0" smtClean="0">
                  <a:solidFill>
                    <a:srgbClr val="373636"/>
                  </a:solidFill>
                </a:rPr>
                <a:t>Letterschildpad</a:t>
              </a:r>
              <a:endParaRPr lang="nl-BE" sz="1600" dirty="0">
                <a:solidFill>
                  <a:srgbClr val="373636"/>
                </a:solidFill>
              </a:endParaRPr>
            </a:p>
          </p:txBody>
        </p:sp>
      </p:grpSp>
      <p:grpSp>
        <p:nvGrpSpPr>
          <p:cNvPr id="58" name="Groep 57"/>
          <p:cNvGrpSpPr/>
          <p:nvPr/>
        </p:nvGrpSpPr>
        <p:grpSpPr>
          <a:xfrm>
            <a:off x="2670807" y="5388008"/>
            <a:ext cx="1172545" cy="1434522"/>
            <a:chOff x="4081957" y="5388008"/>
            <a:chExt cx="1172545" cy="1434522"/>
          </a:xfrm>
        </p:grpSpPr>
        <p:pic>
          <p:nvPicPr>
            <p:cNvPr id="15" name="Afbeelding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1957" y="5388008"/>
              <a:ext cx="1168200" cy="1168200"/>
            </a:xfrm>
            <a:prstGeom prst="rect">
              <a:avLst/>
            </a:prstGeom>
          </p:spPr>
        </p:pic>
        <p:sp>
          <p:nvSpPr>
            <p:cNvPr id="45" name="Tekstvak 44"/>
            <p:cNvSpPr txBox="1"/>
            <p:nvPr/>
          </p:nvSpPr>
          <p:spPr>
            <a:xfrm>
              <a:off x="4086302" y="6545531"/>
              <a:ext cx="1168200" cy="276999"/>
            </a:xfrm>
            <a:prstGeom prst="rect">
              <a:avLst/>
            </a:prstGeom>
            <a:noFill/>
          </p:spPr>
          <p:txBody>
            <a:bodyPr wrap="square" lIns="0" rIns="0" rtlCol="0">
              <a:spAutoFit/>
            </a:bodyPr>
            <a:lstStyle/>
            <a:p>
              <a:pPr algn="ctr"/>
              <a:r>
                <a:rPr lang="nl-BE" sz="1200" dirty="0" smtClean="0">
                  <a:solidFill>
                    <a:srgbClr val="373636"/>
                  </a:solidFill>
                </a:rPr>
                <a:t>Amoergrondel</a:t>
              </a:r>
              <a:endParaRPr lang="nl-BE" sz="1600" dirty="0">
                <a:solidFill>
                  <a:srgbClr val="373636"/>
                </a:solidFill>
              </a:endParaRPr>
            </a:p>
          </p:txBody>
        </p:sp>
      </p:grpSp>
      <p:grpSp>
        <p:nvGrpSpPr>
          <p:cNvPr id="59" name="Groep 58"/>
          <p:cNvGrpSpPr/>
          <p:nvPr/>
        </p:nvGrpSpPr>
        <p:grpSpPr>
          <a:xfrm>
            <a:off x="3990749" y="5388008"/>
            <a:ext cx="1168200" cy="1434522"/>
            <a:chOff x="5906488" y="5388008"/>
            <a:chExt cx="1168200" cy="1434522"/>
          </a:xfrm>
        </p:grpSpPr>
        <p:pic>
          <p:nvPicPr>
            <p:cNvPr id="22" name="Afbeelding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906488" y="5388008"/>
              <a:ext cx="1168200" cy="1168200"/>
            </a:xfrm>
            <a:prstGeom prst="rect">
              <a:avLst/>
            </a:prstGeom>
          </p:spPr>
        </p:pic>
        <p:sp>
          <p:nvSpPr>
            <p:cNvPr id="46" name="Tekstvak 45"/>
            <p:cNvSpPr txBox="1"/>
            <p:nvPr/>
          </p:nvSpPr>
          <p:spPr>
            <a:xfrm>
              <a:off x="5906488" y="6545531"/>
              <a:ext cx="1168200" cy="276999"/>
            </a:xfrm>
            <a:prstGeom prst="rect">
              <a:avLst/>
            </a:prstGeom>
            <a:noFill/>
          </p:spPr>
          <p:txBody>
            <a:bodyPr wrap="square" lIns="0" rIns="0" rtlCol="0">
              <a:spAutoFit/>
            </a:bodyPr>
            <a:lstStyle/>
            <a:p>
              <a:pPr algn="ctr"/>
              <a:r>
                <a:rPr lang="nl-BE" sz="1200" dirty="0" smtClean="0">
                  <a:solidFill>
                    <a:srgbClr val="373636"/>
                  </a:solidFill>
                </a:rPr>
                <a:t>Blauwband</a:t>
              </a:r>
              <a:endParaRPr lang="nl-BE" sz="1600" dirty="0">
                <a:solidFill>
                  <a:srgbClr val="373636"/>
                </a:solidFill>
              </a:endParaRPr>
            </a:p>
          </p:txBody>
        </p:sp>
      </p:grpSp>
      <p:grpSp>
        <p:nvGrpSpPr>
          <p:cNvPr id="67" name="Groep 66"/>
          <p:cNvGrpSpPr/>
          <p:nvPr/>
        </p:nvGrpSpPr>
        <p:grpSpPr>
          <a:xfrm>
            <a:off x="4007422" y="2212224"/>
            <a:ext cx="1170000" cy="1446999"/>
            <a:chOff x="-1317716" y="3443250"/>
            <a:chExt cx="1170000" cy="1446999"/>
          </a:xfrm>
        </p:grpSpPr>
        <p:pic>
          <p:nvPicPr>
            <p:cNvPr id="60" name="Afbeelding 5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17716" y="3443250"/>
              <a:ext cx="1170000" cy="1170000"/>
            </a:xfrm>
            <a:prstGeom prst="rect">
              <a:avLst/>
            </a:prstGeom>
          </p:spPr>
        </p:pic>
        <p:sp>
          <p:nvSpPr>
            <p:cNvPr id="63" name="Tekstvak 62"/>
            <p:cNvSpPr txBox="1"/>
            <p:nvPr/>
          </p:nvSpPr>
          <p:spPr>
            <a:xfrm>
              <a:off x="-1317716" y="4613250"/>
              <a:ext cx="1168200" cy="276999"/>
            </a:xfrm>
            <a:prstGeom prst="rect">
              <a:avLst/>
            </a:prstGeom>
            <a:noFill/>
          </p:spPr>
          <p:txBody>
            <a:bodyPr wrap="square" lIns="0" rIns="0" rtlCol="0">
              <a:spAutoFit/>
            </a:bodyPr>
            <a:lstStyle/>
            <a:p>
              <a:pPr algn="ctr"/>
              <a:r>
                <a:rPr lang="nl-BE" sz="1200" dirty="0" smtClean="0">
                  <a:solidFill>
                    <a:srgbClr val="373636"/>
                  </a:solidFill>
                </a:rPr>
                <a:t>Muskusrat</a:t>
              </a:r>
              <a:endParaRPr lang="nl-BE" sz="1600" dirty="0">
                <a:solidFill>
                  <a:srgbClr val="373636"/>
                </a:solidFill>
              </a:endParaRPr>
            </a:p>
          </p:txBody>
        </p:sp>
      </p:grpSp>
      <p:grpSp>
        <p:nvGrpSpPr>
          <p:cNvPr id="68" name="Groep 67"/>
          <p:cNvGrpSpPr/>
          <p:nvPr/>
        </p:nvGrpSpPr>
        <p:grpSpPr>
          <a:xfrm>
            <a:off x="2670807" y="612837"/>
            <a:ext cx="1170000" cy="1446999"/>
            <a:chOff x="615142" y="3382223"/>
            <a:chExt cx="1170000" cy="1446999"/>
          </a:xfrm>
        </p:grpSpPr>
        <p:pic>
          <p:nvPicPr>
            <p:cNvPr id="62" name="Afbeelding 6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15142" y="3382223"/>
              <a:ext cx="1170000" cy="1170000"/>
            </a:xfrm>
            <a:prstGeom prst="rect">
              <a:avLst/>
            </a:prstGeom>
          </p:spPr>
        </p:pic>
        <p:sp>
          <p:nvSpPr>
            <p:cNvPr id="65" name="Tekstvak 64"/>
            <p:cNvSpPr txBox="1"/>
            <p:nvPr/>
          </p:nvSpPr>
          <p:spPr>
            <a:xfrm>
              <a:off x="615142" y="4552223"/>
              <a:ext cx="1168200" cy="276999"/>
            </a:xfrm>
            <a:prstGeom prst="rect">
              <a:avLst/>
            </a:prstGeom>
            <a:noFill/>
          </p:spPr>
          <p:txBody>
            <a:bodyPr wrap="square" lIns="0" rIns="0" rtlCol="0">
              <a:spAutoFit/>
            </a:bodyPr>
            <a:lstStyle/>
            <a:p>
              <a:pPr algn="ctr"/>
              <a:r>
                <a:rPr lang="nl-BE" sz="1200" dirty="0" smtClean="0">
                  <a:solidFill>
                    <a:srgbClr val="373636"/>
                  </a:solidFill>
                </a:rPr>
                <a:t>Wasbeerhond</a:t>
              </a:r>
              <a:endParaRPr lang="nl-BE" sz="1600" dirty="0">
                <a:solidFill>
                  <a:srgbClr val="373636"/>
                </a:solidFill>
              </a:endParaRPr>
            </a:p>
          </p:txBody>
        </p:sp>
      </p:grpSp>
      <p:grpSp>
        <p:nvGrpSpPr>
          <p:cNvPr id="69" name="Groep 68"/>
          <p:cNvGrpSpPr/>
          <p:nvPr/>
        </p:nvGrpSpPr>
        <p:grpSpPr>
          <a:xfrm>
            <a:off x="-3858" y="3816704"/>
            <a:ext cx="1171435" cy="1446999"/>
            <a:chOff x="2249875" y="3361131"/>
            <a:chExt cx="1171435" cy="1446999"/>
          </a:xfrm>
        </p:grpSpPr>
        <p:pic>
          <p:nvPicPr>
            <p:cNvPr id="61" name="Afbeelding 6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51310" y="3361131"/>
              <a:ext cx="1170000" cy="1170000"/>
            </a:xfrm>
            <a:prstGeom prst="rect">
              <a:avLst/>
            </a:prstGeom>
          </p:spPr>
        </p:pic>
        <p:sp>
          <p:nvSpPr>
            <p:cNvPr id="66" name="Tekstvak 65"/>
            <p:cNvSpPr txBox="1"/>
            <p:nvPr/>
          </p:nvSpPr>
          <p:spPr>
            <a:xfrm>
              <a:off x="2249875" y="4531131"/>
              <a:ext cx="1168200" cy="276999"/>
            </a:xfrm>
            <a:prstGeom prst="rect">
              <a:avLst/>
            </a:prstGeom>
            <a:noFill/>
          </p:spPr>
          <p:txBody>
            <a:bodyPr wrap="square" lIns="0" rIns="0" rtlCol="0">
              <a:spAutoFit/>
            </a:bodyPr>
            <a:lstStyle/>
            <a:p>
              <a:pPr algn="ctr"/>
              <a:r>
                <a:rPr lang="nl-BE" sz="1200" dirty="0" smtClean="0">
                  <a:solidFill>
                    <a:srgbClr val="373636"/>
                  </a:solidFill>
                </a:rPr>
                <a:t>Nijlgans</a:t>
              </a:r>
              <a:endParaRPr lang="nl-BE" sz="1600" dirty="0">
                <a:solidFill>
                  <a:srgbClr val="373636"/>
                </a:solidFill>
              </a:endParaRPr>
            </a:p>
          </p:txBody>
        </p:sp>
      </p:grpSp>
      <p:grpSp>
        <p:nvGrpSpPr>
          <p:cNvPr id="70" name="Groep 69"/>
          <p:cNvGrpSpPr/>
          <p:nvPr/>
        </p:nvGrpSpPr>
        <p:grpSpPr>
          <a:xfrm>
            <a:off x="4007422" y="3816704"/>
            <a:ext cx="1168200" cy="1445199"/>
            <a:chOff x="7731021" y="3801016"/>
            <a:chExt cx="1168200" cy="1445199"/>
          </a:xfrm>
        </p:grpSpPr>
        <p:pic>
          <p:nvPicPr>
            <p:cNvPr id="71" name="Afbeelding 7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2" name="Tekstvak 71"/>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Gek. Am. </a:t>
              </a:r>
              <a:r>
                <a:rPr lang="nl-BE" sz="1200" dirty="0" err="1" smtClean="0">
                  <a:solidFill>
                    <a:srgbClr val="373636"/>
                  </a:solidFill>
                </a:rPr>
                <a:t>Rivierk</a:t>
              </a:r>
              <a:r>
                <a:rPr lang="nl-BE" sz="1200" dirty="0" smtClean="0">
                  <a:solidFill>
                    <a:srgbClr val="373636"/>
                  </a:solidFill>
                </a:rPr>
                <a:t>.</a:t>
              </a:r>
              <a:endParaRPr lang="nl-BE" sz="1600" dirty="0">
                <a:solidFill>
                  <a:srgbClr val="373636"/>
                </a:solidFill>
              </a:endParaRPr>
            </a:p>
          </p:txBody>
        </p:sp>
      </p:grpSp>
      <p:grpSp>
        <p:nvGrpSpPr>
          <p:cNvPr id="73" name="Groep 72"/>
          <p:cNvGrpSpPr/>
          <p:nvPr/>
        </p:nvGrpSpPr>
        <p:grpSpPr>
          <a:xfrm>
            <a:off x="5345839" y="3816704"/>
            <a:ext cx="1168200" cy="1445199"/>
            <a:chOff x="7731021" y="3801016"/>
            <a:chExt cx="1168200" cy="1445199"/>
          </a:xfrm>
        </p:grpSpPr>
        <p:pic>
          <p:nvPicPr>
            <p:cNvPr id="74" name="Afbeelding 7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5" name="Tekstvak 74"/>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Rode Am. </a:t>
              </a:r>
              <a:r>
                <a:rPr lang="nl-BE" sz="1200" dirty="0" err="1" smtClean="0">
                  <a:solidFill>
                    <a:srgbClr val="373636"/>
                  </a:solidFill>
                </a:rPr>
                <a:t>Rivierk</a:t>
              </a:r>
              <a:r>
                <a:rPr lang="nl-BE" sz="1200" dirty="0" smtClean="0">
                  <a:solidFill>
                    <a:srgbClr val="373636"/>
                  </a:solidFill>
                </a:rPr>
                <a:t>.</a:t>
              </a:r>
              <a:endParaRPr lang="nl-BE" sz="1600" dirty="0">
                <a:solidFill>
                  <a:srgbClr val="373636"/>
                </a:solidFill>
              </a:endParaRPr>
            </a:p>
          </p:txBody>
        </p:sp>
      </p:grpSp>
      <p:grpSp>
        <p:nvGrpSpPr>
          <p:cNvPr id="76" name="Groep 75"/>
          <p:cNvGrpSpPr/>
          <p:nvPr/>
        </p:nvGrpSpPr>
        <p:grpSpPr>
          <a:xfrm>
            <a:off x="6661434" y="3816704"/>
            <a:ext cx="1168200" cy="1445199"/>
            <a:chOff x="7731021" y="3801016"/>
            <a:chExt cx="1168200" cy="1445199"/>
          </a:xfrm>
        </p:grpSpPr>
        <p:pic>
          <p:nvPicPr>
            <p:cNvPr id="77" name="Afbeelding 7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8" name="Tekstvak 77"/>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Rode rivierkreeft</a:t>
              </a:r>
              <a:endParaRPr lang="nl-BE" sz="1600" dirty="0">
                <a:solidFill>
                  <a:srgbClr val="373636"/>
                </a:solidFill>
              </a:endParaRPr>
            </a:p>
          </p:txBody>
        </p:sp>
      </p:grpSp>
      <p:grpSp>
        <p:nvGrpSpPr>
          <p:cNvPr id="79" name="Groep 78"/>
          <p:cNvGrpSpPr/>
          <p:nvPr/>
        </p:nvGrpSpPr>
        <p:grpSpPr>
          <a:xfrm>
            <a:off x="7991982" y="3816704"/>
            <a:ext cx="1168200" cy="1445199"/>
            <a:chOff x="7731021" y="3801016"/>
            <a:chExt cx="1168200" cy="1445199"/>
          </a:xfrm>
        </p:grpSpPr>
        <p:pic>
          <p:nvPicPr>
            <p:cNvPr id="80" name="Afbeelding 7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81" name="Tekstvak 80"/>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Marmerkreeft</a:t>
              </a:r>
              <a:endParaRPr lang="nl-BE" sz="1600" dirty="0">
                <a:solidFill>
                  <a:srgbClr val="373636"/>
                </a:solidFill>
              </a:endParaRPr>
            </a:p>
          </p:txBody>
        </p:sp>
      </p:grpSp>
    </p:spTree>
    <p:extLst>
      <p:ext uri="{BB962C8B-B14F-4D97-AF65-F5344CB8AC3E}">
        <p14:creationId xmlns:p14="http://schemas.microsoft.com/office/powerpoint/2010/main" val="31982094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66700" y="63500"/>
            <a:ext cx="8877300" cy="928688"/>
          </a:xfrm>
        </p:spPr>
        <p:txBody>
          <a:bodyPr/>
          <a:lstStyle/>
          <a:p>
            <a:r>
              <a:rPr lang="nl-BE" sz="2800" dirty="0" smtClean="0"/>
              <a:t>Planten van de ‘Unielijst’</a:t>
            </a:r>
            <a:endParaRPr lang="nl-BE" sz="2800" dirty="0"/>
          </a:p>
        </p:txBody>
      </p:sp>
      <p:grpSp>
        <p:nvGrpSpPr>
          <p:cNvPr id="60" name="Groep 59"/>
          <p:cNvGrpSpPr/>
          <p:nvPr/>
        </p:nvGrpSpPr>
        <p:grpSpPr>
          <a:xfrm>
            <a:off x="1339399" y="5310769"/>
            <a:ext cx="1168200" cy="1445199"/>
            <a:chOff x="432895" y="627032"/>
            <a:chExt cx="1168200" cy="1445199"/>
          </a:xfrm>
        </p:grpSpPr>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95" y="627032"/>
              <a:ext cx="1168200" cy="1168200"/>
            </a:xfrm>
            <a:prstGeom prst="rect">
              <a:avLst/>
            </a:prstGeom>
          </p:spPr>
        </p:pic>
        <p:sp>
          <p:nvSpPr>
            <p:cNvPr id="28" name="Tekstvak 27"/>
            <p:cNvSpPr txBox="1"/>
            <p:nvPr/>
          </p:nvSpPr>
          <p:spPr>
            <a:xfrm>
              <a:off x="432895" y="1795232"/>
              <a:ext cx="1168200" cy="276999"/>
            </a:xfrm>
            <a:prstGeom prst="rect">
              <a:avLst/>
            </a:prstGeom>
            <a:noFill/>
          </p:spPr>
          <p:txBody>
            <a:bodyPr wrap="square" lIns="0" rIns="0" rtlCol="0">
              <a:spAutoFit/>
            </a:bodyPr>
            <a:lstStyle/>
            <a:p>
              <a:pPr algn="ctr"/>
              <a:r>
                <a:rPr lang="nl-BE" sz="1200" dirty="0" smtClean="0">
                  <a:solidFill>
                    <a:srgbClr val="373636"/>
                  </a:solidFill>
                </a:rPr>
                <a:t>Struikaster</a:t>
              </a:r>
              <a:endParaRPr lang="nl-BE" sz="1600" dirty="0">
                <a:solidFill>
                  <a:srgbClr val="373636"/>
                </a:solidFill>
              </a:endParaRPr>
            </a:p>
          </p:txBody>
        </p:sp>
      </p:grpSp>
      <p:grpSp>
        <p:nvGrpSpPr>
          <p:cNvPr id="61" name="Groep 60"/>
          <p:cNvGrpSpPr/>
          <p:nvPr/>
        </p:nvGrpSpPr>
        <p:grpSpPr>
          <a:xfrm>
            <a:off x="5326691" y="2246304"/>
            <a:ext cx="1168200" cy="1432805"/>
            <a:chOff x="1769510" y="627032"/>
            <a:chExt cx="1168200" cy="1432805"/>
          </a:xfrm>
        </p:grpSpPr>
        <p:pic>
          <p:nvPicPr>
            <p:cNvPr id="17" name="Afbeelding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510" y="627032"/>
              <a:ext cx="1168200" cy="1168200"/>
            </a:xfrm>
            <a:prstGeom prst="rect">
              <a:avLst/>
            </a:prstGeom>
          </p:spPr>
        </p:pic>
        <p:sp>
          <p:nvSpPr>
            <p:cNvPr id="29" name="Tekstvak 28"/>
            <p:cNvSpPr txBox="1"/>
            <p:nvPr/>
          </p:nvSpPr>
          <p:spPr>
            <a:xfrm>
              <a:off x="1769510" y="1782838"/>
              <a:ext cx="1168200" cy="276999"/>
            </a:xfrm>
            <a:prstGeom prst="rect">
              <a:avLst/>
            </a:prstGeom>
            <a:noFill/>
          </p:spPr>
          <p:txBody>
            <a:bodyPr wrap="square" lIns="0" rIns="0" rtlCol="0">
              <a:spAutoFit/>
            </a:bodyPr>
            <a:lstStyle/>
            <a:p>
              <a:pPr algn="ctr"/>
              <a:r>
                <a:rPr lang="nl-BE" sz="1200" dirty="0" smtClean="0">
                  <a:solidFill>
                    <a:srgbClr val="373636"/>
                  </a:solidFill>
                </a:rPr>
                <a:t>Waterwaaier</a:t>
              </a:r>
              <a:endParaRPr lang="nl-BE" sz="1600" dirty="0">
                <a:solidFill>
                  <a:srgbClr val="373636"/>
                </a:solidFill>
              </a:endParaRPr>
            </a:p>
          </p:txBody>
        </p:sp>
      </p:grpSp>
      <p:grpSp>
        <p:nvGrpSpPr>
          <p:cNvPr id="62" name="Groep 61"/>
          <p:cNvGrpSpPr/>
          <p:nvPr/>
        </p:nvGrpSpPr>
        <p:grpSpPr>
          <a:xfrm>
            <a:off x="6653237" y="2246304"/>
            <a:ext cx="1168200" cy="1432804"/>
            <a:chOff x="3106125" y="627032"/>
            <a:chExt cx="1168200" cy="1432804"/>
          </a:xfrm>
        </p:grpSpPr>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25" y="627032"/>
              <a:ext cx="1168200" cy="1168200"/>
            </a:xfrm>
            <a:prstGeom prst="rect">
              <a:avLst/>
            </a:prstGeom>
          </p:spPr>
        </p:pic>
        <p:sp>
          <p:nvSpPr>
            <p:cNvPr id="30" name="Tekstvak 29"/>
            <p:cNvSpPr txBox="1"/>
            <p:nvPr/>
          </p:nvSpPr>
          <p:spPr>
            <a:xfrm>
              <a:off x="3106125" y="1782837"/>
              <a:ext cx="1168200" cy="276999"/>
            </a:xfrm>
            <a:prstGeom prst="rect">
              <a:avLst/>
            </a:prstGeom>
            <a:noFill/>
          </p:spPr>
          <p:txBody>
            <a:bodyPr wrap="square" lIns="0" rIns="0" rtlCol="0">
              <a:spAutoFit/>
            </a:bodyPr>
            <a:lstStyle/>
            <a:p>
              <a:pPr algn="ctr"/>
              <a:r>
                <a:rPr lang="nl-BE" sz="1200" dirty="0" smtClean="0">
                  <a:solidFill>
                    <a:srgbClr val="373636"/>
                  </a:solidFill>
                </a:rPr>
                <a:t>Waterhyacint</a:t>
              </a:r>
              <a:endParaRPr lang="nl-BE" sz="1600" dirty="0">
                <a:solidFill>
                  <a:srgbClr val="373636"/>
                </a:solidFill>
              </a:endParaRPr>
            </a:p>
          </p:txBody>
        </p:sp>
      </p:grpSp>
      <p:grpSp>
        <p:nvGrpSpPr>
          <p:cNvPr id="63" name="Groep 62"/>
          <p:cNvGrpSpPr/>
          <p:nvPr/>
        </p:nvGrpSpPr>
        <p:grpSpPr>
          <a:xfrm>
            <a:off x="3991997" y="717635"/>
            <a:ext cx="1168200" cy="1445199"/>
            <a:chOff x="4442740" y="627032"/>
            <a:chExt cx="1168200" cy="1445199"/>
          </a:xfrm>
        </p:grpSpPr>
        <p:pic>
          <p:nvPicPr>
            <p:cNvPr id="14" name="Afbeelding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2740" y="627032"/>
              <a:ext cx="1168200" cy="1168200"/>
            </a:xfrm>
            <a:prstGeom prst="rect">
              <a:avLst/>
            </a:prstGeom>
          </p:spPr>
        </p:pic>
        <p:sp>
          <p:nvSpPr>
            <p:cNvPr id="31" name="Tekstvak 30"/>
            <p:cNvSpPr txBox="1"/>
            <p:nvPr/>
          </p:nvSpPr>
          <p:spPr>
            <a:xfrm>
              <a:off x="4442740" y="1795232"/>
              <a:ext cx="1168200" cy="276999"/>
            </a:xfrm>
            <a:prstGeom prst="rect">
              <a:avLst/>
            </a:prstGeom>
            <a:noFill/>
          </p:spPr>
          <p:txBody>
            <a:bodyPr wrap="square" lIns="0" rIns="0" rtlCol="0">
              <a:spAutoFit/>
            </a:bodyPr>
            <a:lstStyle/>
            <a:p>
              <a:pPr algn="ctr"/>
              <a:r>
                <a:rPr lang="nl-BE" sz="1200" dirty="0" err="1" smtClean="0">
                  <a:solidFill>
                    <a:srgbClr val="373636"/>
                  </a:solidFill>
                </a:rPr>
                <a:t>Sos</a:t>
              </a:r>
              <a:r>
                <a:rPr lang="nl-BE" sz="1200" dirty="0" smtClean="0">
                  <a:solidFill>
                    <a:srgbClr val="373636"/>
                  </a:solidFill>
                </a:rPr>
                <a:t>. berenklauw</a:t>
              </a:r>
              <a:endParaRPr lang="nl-BE" sz="1600" dirty="0">
                <a:solidFill>
                  <a:srgbClr val="373636"/>
                </a:solidFill>
              </a:endParaRPr>
            </a:p>
          </p:txBody>
        </p:sp>
      </p:grpSp>
      <p:grpSp>
        <p:nvGrpSpPr>
          <p:cNvPr id="64" name="Groep 63"/>
          <p:cNvGrpSpPr/>
          <p:nvPr/>
        </p:nvGrpSpPr>
        <p:grpSpPr>
          <a:xfrm>
            <a:off x="5317546" y="717635"/>
            <a:ext cx="1168200" cy="1445199"/>
            <a:chOff x="5779357" y="627032"/>
            <a:chExt cx="1168200" cy="1445199"/>
          </a:xfrm>
        </p:grpSpPr>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9357" y="627032"/>
              <a:ext cx="1168200" cy="1168200"/>
            </a:xfrm>
            <a:prstGeom prst="rect">
              <a:avLst/>
            </a:prstGeom>
          </p:spPr>
        </p:pic>
        <p:sp>
          <p:nvSpPr>
            <p:cNvPr id="32" name="Tekstvak 31"/>
            <p:cNvSpPr txBox="1"/>
            <p:nvPr/>
          </p:nvSpPr>
          <p:spPr>
            <a:xfrm>
              <a:off x="5779357" y="1795232"/>
              <a:ext cx="1168200" cy="276999"/>
            </a:xfrm>
            <a:prstGeom prst="rect">
              <a:avLst/>
            </a:prstGeom>
            <a:noFill/>
          </p:spPr>
          <p:txBody>
            <a:bodyPr wrap="square" lIns="0" rIns="0" rtlCol="0">
              <a:spAutoFit/>
            </a:bodyPr>
            <a:lstStyle/>
            <a:p>
              <a:pPr algn="ctr"/>
              <a:r>
                <a:rPr lang="nl-BE" sz="1200" dirty="0" err="1" smtClean="0">
                  <a:solidFill>
                    <a:srgbClr val="373636"/>
                  </a:solidFill>
                </a:rPr>
                <a:t>Perz</a:t>
              </a:r>
              <a:r>
                <a:rPr lang="nl-BE" sz="1200" dirty="0" smtClean="0">
                  <a:solidFill>
                    <a:srgbClr val="373636"/>
                  </a:solidFill>
                </a:rPr>
                <a:t>. berenklauw</a:t>
              </a:r>
              <a:endParaRPr lang="nl-BE" sz="1600" dirty="0">
                <a:solidFill>
                  <a:srgbClr val="373636"/>
                </a:solidFill>
              </a:endParaRPr>
            </a:p>
          </p:txBody>
        </p:sp>
      </p:grpSp>
      <p:grpSp>
        <p:nvGrpSpPr>
          <p:cNvPr id="65" name="Groep 64"/>
          <p:cNvGrpSpPr/>
          <p:nvPr/>
        </p:nvGrpSpPr>
        <p:grpSpPr>
          <a:xfrm>
            <a:off x="0" y="3767800"/>
            <a:ext cx="1168200" cy="1432805"/>
            <a:chOff x="432895" y="2214024"/>
            <a:chExt cx="1168200" cy="1432805"/>
          </a:xfrm>
        </p:grpSpPr>
        <p:pic>
          <p:nvPicPr>
            <p:cNvPr id="20" name="Afbeelding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895" y="2214024"/>
              <a:ext cx="1168200" cy="1168200"/>
            </a:xfrm>
            <a:prstGeom prst="rect">
              <a:avLst/>
            </a:prstGeom>
          </p:spPr>
        </p:pic>
        <p:sp>
          <p:nvSpPr>
            <p:cNvPr id="33" name="Tekstvak 32"/>
            <p:cNvSpPr txBox="1"/>
            <p:nvPr/>
          </p:nvSpPr>
          <p:spPr>
            <a:xfrm>
              <a:off x="432895" y="3369830"/>
              <a:ext cx="1168200" cy="276999"/>
            </a:xfrm>
            <a:prstGeom prst="rect">
              <a:avLst/>
            </a:prstGeom>
            <a:noFill/>
          </p:spPr>
          <p:txBody>
            <a:bodyPr wrap="square" lIns="0" rIns="0" rtlCol="0">
              <a:spAutoFit/>
            </a:bodyPr>
            <a:lstStyle/>
            <a:p>
              <a:pPr algn="ctr"/>
              <a:r>
                <a:rPr lang="nl-BE" sz="1200" dirty="0" smtClean="0">
                  <a:solidFill>
                    <a:srgbClr val="373636"/>
                  </a:solidFill>
                </a:rPr>
                <a:t>Grote waternavel</a:t>
              </a:r>
              <a:endParaRPr lang="nl-BE" sz="1600" dirty="0">
                <a:solidFill>
                  <a:srgbClr val="373636"/>
                </a:solidFill>
              </a:endParaRPr>
            </a:p>
          </p:txBody>
        </p:sp>
      </p:grpSp>
      <p:grpSp>
        <p:nvGrpSpPr>
          <p:cNvPr id="47" name="Groep 46"/>
          <p:cNvGrpSpPr/>
          <p:nvPr/>
        </p:nvGrpSpPr>
        <p:grpSpPr>
          <a:xfrm>
            <a:off x="7970444" y="717635"/>
            <a:ext cx="1177541" cy="1432805"/>
            <a:chOff x="7970444" y="859135"/>
            <a:chExt cx="1177541" cy="1432805"/>
          </a:xfrm>
        </p:grpSpPr>
        <p:pic>
          <p:nvPicPr>
            <p:cNvPr id="18" name="Afbeelding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9785" y="859135"/>
              <a:ext cx="1168200" cy="1168200"/>
            </a:xfrm>
            <a:prstGeom prst="rect">
              <a:avLst/>
            </a:prstGeom>
          </p:spPr>
        </p:pic>
        <p:sp>
          <p:nvSpPr>
            <p:cNvPr id="34" name="Tekstvak 33"/>
            <p:cNvSpPr txBox="1"/>
            <p:nvPr/>
          </p:nvSpPr>
          <p:spPr>
            <a:xfrm>
              <a:off x="7970444" y="2014941"/>
              <a:ext cx="1168200" cy="276999"/>
            </a:xfrm>
            <a:prstGeom prst="rect">
              <a:avLst/>
            </a:prstGeom>
            <a:noFill/>
          </p:spPr>
          <p:txBody>
            <a:bodyPr wrap="square" lIns="0" rIns="0" rtlCol="0">
              <a:spAutoFit/>
            </a:bodyPr>
            <a:lstStyle/>
            <a:p>
              <a:pPr algn="ctr"/>
              <a:r>
                <a:rPr lang="nl-BE" sz="1200" dirty="0" err="1" smtClean="0">
                  <a:solidFill>
                    <a:srgbClr val="373636"/>
                  </a:solidFill>
                </a:rPr>
                <a:t>Versp</a:t>
              </a:r>
              <a:r>
                <a:rPr lang="nl-BE" sz="1200" dirty="0" smtClean="0">
                  <a:solidFill>
                    <a:srgbClr val="373636"/>
                  </a:solidFill>
                </a:rPr>
                <a:t>. waterpest</a:t>
              </a:r>
              <a:endParaRPr lang="nl-BE" sz="1600" dirty="0">
                <a:solidFill>
                  <a:srgbClr val="373636"/>
                </a:solidFill>
              </a:endParaRPr>
            </a:p>
          </p:txBody>
        </p:sp>
      </p:grpSp>
      <p:grpSp>
        <p:nvGrpSpPr>
          <p:cNvPr id="67" name="Groep 66"/>
          <p:cNvGrpSpPr/>
          <p:nvPr/>
        </p:nvGrpSpPr>
        <p:grpSpPr>
          <a:xfrm>
            <a:off x="15350" y="2246304"/>
            <a:ext cx="1168200" cy="1432805"/>
            <a:chOff x="3110796" y="2214024"/>
            <a:chExt cx="1168200" cy="1432805"/>
          </a:xfrm>
        </p:grpSpPr>
        <p:pic>
          <p:nvPicPr>
            <p:cNvPr id="10" name="Afbeelding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0796" y="2214024"/>
              <a:ext cx="1168200" cy="1168200"/>
            </a:xfrm>
            <a:prstGeom prst="rect">
              <a:avLst/>
            </a:prstGeom>
          </p:spPr>
        </p:pic>
        <p:sp>
          <p:nvSpPr>
            <p:cNvPr id="35" name="Tekstvak 34"/>
            <p:cNvSpPr txBox="1"/>
            <p:nvPr/>
          </p:nvSpPr>
          <p:spPr>
            <a:xfrm>
              <a:off x="3110796" y="3369830"/>
              <a:ext cx="1168200" cy="276999"/>
            </a:xfrm>
            <a:prstGeom prst="rect">
              <a:avLst/>
            </a:prstGeom>
            <a:noFill/>
          </p:spPr>
          <p:txBody>
            <a:bodyPr wrap="square" lIns="0" rIns="0" rtlCol="0">
              <a:spAutoFit/>
            </a:bodyPr>
            <a:lstStyle/>
            <a:p>
              <a:pPr algn="ctr"/>
              <a:r>
                <a:rPr lang="nl-BE" sz="1200" dirty="0" smtClean="0">
                  <a:solidFill>
                    <a:srgbClr val="373636"/>
                  </a:solidFill>
                </a:rPr>
                <a:t>Gr. </a:t>
              </a:r>
              <a:r>
                <a:rPr lang="nl-BE" sz="1200" dirty="0" err="1" smtClean="0">
                  <a:solidFill>
                    <a:srgbClr val="373636"/>
                  </a:solidFill>
                </a:rPr>
                <a:t>waterteunisbl</a:t>
              </a:r>
              <a:r>
                <a:rPr lang="nl-BE" sz="1200" dirty="0" smtClean="0">
                  <a:solidFill>
                    <a:srgbClr val="373636"/>
                  </a:solidFill>
                </a:rPr>
                <a:t>.</a:t>
              </a:r>
              <a:endParaRPr lang="nl-BE" sz="1600" dirty="0">
                <a:solidFill>
                  <a:srgbClr val="373636"/>
                </a:solidFill>
              </a:endParaRPr>
            </a:p>
          </p:txBody>
        </p:sp>
      </p:grpSp>
      <p:grpSp>
        <p:nvGrpSpPr>
          <p:cNvPr id="68" name="Groep 67"/>
          <p:cNvGrpSpPr/>
          <p:nvPr/>
        </p:nvGrpSpPr>
        <p:grpSpPr>
          <a:xfrm>
            <a:off x="7979785" y="2246304"/>
            <a:ext cx="1168200" cy="1445199"/>
            <a:chOff x="4445076" y="2214024"/>
            <a:chExt cx="1168200" cy="1445199"/>
          </a:xfrm>
        </p:grpSpPr>
        <p:pic>
          <p:nvPicPr>
            <p:cNvPr id="19" name="Afbeelding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5076" y="2214024"/>
              <a:ext cx="1168200" cy="1168200"/>
            </a:xfrm>
            <a:prstGeom prst="rect">
              <a:avLst/>
            </a:prstGeom>
          </p:spPr>
        </p:pic>
        <p:sp>
          <p:nvSpPr>
            <p:cNvPr id="36" name="Tekstvak 35"/>
            <p:cNvSpPr txBox="1"/>
            <p:nvPr/>
          </p:nvSpPr>
          <p:spPr>
            <a:xfrm>
              <a:off x="4445076" y="3382224"/>
              <a:ext cx="1168200" cy="276999"/>
            </a:xfrm>
            <a:prstGeom prst="rect">
              <a:avLst/>
            </a:prstGeom>
            <a:noFill/>
          </p:spPr>
          <p:txBody>
            <a:bodyPr wrap="square" lIns="0" rIns="0" rtlCol="0">
              <a:spAutoFit/>
            </a:bodyPr>
            <a:lstStyle/>
            <a:p>
              <a:pPr algn="ctr"/>
              <a:r>
                <a:rPr lang="nl-BE" sz="1200" dirty="0" smtClean="0">
                  <a:solidFill>
                    <a:srgbClr val="373636"/>
                  </a:solidFill>
                </a:rPr>
                <a:t>Moeraslantaarn</a:t>
              </a:r>
              <a:endParaRPr lang="nl-BE" sz="1600" dirty="0">
                <a:solidFill>
                  <a:srgbClr val="373636"/>
                </a:solidFill>
              </a:endParaRPr>
            </a:p>
          </p:txBody>
        </p:sp>
      </p:grpSp>
      <p:grpSp>
        <p:nvGrpSpPr>
          <p:cNvPr id="69" name="Groep 68"/>
          <p:cNvGrpSpPr/>
          <p:nvPr/>
        </p:nvGrpSpPr>
        <p:grpSpPr>
          <a:xfrm>
            <a:off x="2668442" y="2246304"/>
            <a:ext cx="1168200" cy="1432804"/>
            <a:chOff x="5779357" y="2214024"/>
            <a:chExt cx="1168200" cy="1432804"/>
          </a:xfrm>
        </p:grpSpPr>
        <p:pic>
          <p:nvPicPr>
            <p:cNvPr id="8" name="Afbeelding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9357" y="2214024"/>
              <a:ext cx="1168200" cy="1168200"/>
            </a:xfrm>
            <a:prstGeom prst="rect">
              <a:avLst/>
            </a:prstGeom>
          </p:spPr>
        </p:pic>
        <p:sp>
          <p:nvSpPr>
            <p:cNvPr id="37" name="Tekstvak 36"/>
            <p:cNvSpPr txBox="1"/>
            <p:nvPr/>
          </p:nvSpPr>
          <p:spPr>
            <a:xfrm>
              <a:off x="5779357" y="3369829"/>
              <a:ext cx="1168200" cy="276999"/>
            </a:xfrm>
            <a:prstGeom prst="rect">
              <a:avLst/>
            </a:prstGeom>
            <a:noFill/>
          </p:spPr>
          <p:txBody>
            <a:bodyPr wrap="square" lIns="0" rIns="0" rtlCol="0">
              <a:spAutoFit/>
            </a:bodyPr>
            <a:lstStyle/>
            <a:p>
              <a:pPr algn="ctr"/>
              <a:r>
                <a:rPr lang="nl-BE" sz="1200" dirty="0" smtClean="0">
                  <a:solidFill>
                    <a:srgbClr val="373636"/>
                  </a:solidFill>
                </a:rPr>
                <a:t>Parelvederkruid</a:t>
              </a:r>
              <a:endParaRPr lang="nl-BE" sz="1600" dirty="0">
                <a:solidFill>
                  <a:srgbClr val="373636"/>
                </a:solidFill>
              </a:endParaRPr>
            </a:p>
          </p:txBody>
        </p:sp>
      </p:grpSp>
      <p:grpSp>
        <p:nvGrpSpPr>
          <p:cNvPr id="70" name="Groep 69"/>
          <p:cNvGrpSpPr/>
          <p:nvPr/>
        </p:nvGrpSpPr>
        <p:grpSpPr>
          <a:xfrm>
            <a:off x="15350" y="717635"/>
            <a:ext cx="1168200" cy="1445199"/>
            <a:chOff x="432895" y="3801016"/>
            <a:chExt cx="1168200" cy="1445199"/>
          </a:xfrm>
        </p:grpSpPr>
        <p:pic>
          <p:nvPicPr>
            <p:cNvPr id="7" name="Afbeelding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895" y="3801016"/>
              <a:ext cx="1168200" cy="1168200"/>
            </a:xfrm>
            <a:prstGeom prst="rect">
              <a:avLst/>
            </a:prstGeom>
          </p:spPr>
        </p:pic>
        <p:sp>
          <p:nvSpPr>
            <p:cNvPr id="38" name="Tekstvak 37"/>
            <p:cNvSpPr txBox="1"/>
            <p:nvPr/>
          </p:nvSpPr>
          <p:spPr>
            <a:xfrm>
              <a:off x="432895" y="4969216"/>
              <a:ext cx="1168200" cy="276999"/>
            </a:xfrm>
            <a:prstGeom prst="rect">
              <a:avLst/>
            </a:prstGeom>
            <a:noFill/>
          </p:spPr>
          <p:txBody>
            <a:bodyPr wrap="square" lIns="0" rIns="0" rtlCol="0">
              <a:spAutoFit/>
            </a:bodyPr>
            <a:lstStyle/>
            <a:p>
              <a:pPr algn="ctr"/>
              <a:r>
                <a:rPr lang="nl-BE" sz="1200" dirty="0" smtClean="0">
                  <a:solidFill>
                    <a:srgbClr val="373636"/>
                  </a:solidFill>
                </a:rPr>
                <a:t>Schijnambrosia</a:t>
              </a:r>
              <a:endParaRPr lang="nl-BE" sz="1600" dirty="0">
                <a:solidFill>
                  <a:srgbClr val="373636"/>
                </a:solidFill>
              </a:endParaRPr>
            </a:p>
          </p:txBody>
        </p:sp>
      </p:grpSp>
      <p:grpSp>
        <p:nvGrpSpPr>
          <p:cNvPr id="71" name="Groep 70"/>
          <p:cNvGrpSpPr/>
          <p:nvPr/>
        </p:nvGrpSpPr>
        <p:grpSpPr>
          <a:xfrm>
            <a:off x="1340899" y="717635"/>
            <a:ext cx="1168200" cy="1445198"/>
            <a:chOff x="1769510" y="3801016"/>
            <a:chExt cx="1168200" cy="1445198"/>
          </a:xfrm>
        </p:grpSpPr>
        <p:pic>
          <p:nvPicPr>
            <p:cNvPr id="16" name="Afbeelding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9510" y="3801016"/>
              <a:ext cx="1168200" cy="1168200"/>
            </a:xfrm>
            <a:prstGeom prst="rect">
              <a:avLst/>
            </a:prstGeom>
          </p:spPr>
        </p:pic>
        <p:sp>
          <p:nvSpPr>
            <p:cNvPr id="39" name="Tekstvak 38"/>
            <p:cNvSpPr txBox="1"/>
            <p:nvPr/>
          </p:nvSpPr>
          <p:spPr>
            <a:xfrm>
              <a:off x="1769510" y="4969215"/>
              <a:ext cx="1168200" cy="276999"/>
            </a:xfrm>
            <a:prstGeom prst="rect">
              <a:avLst/>
            </a:prstGeom>
            <a:noFill/>
          </p:spPr>
          <p:txBody>
            <a:bodyPr wrap="square" lIns="0" rIns="0" rtlCol="0">
              <a:spAutoFit/>
            </a:bodyPr>
            <a:lstStyle/>
            <a:p>
              <a:pPr algn="ctr"/>
              <a:r>
                <a:rPr lang="nl-BE" sz="1200" dirty="0" smtClean="0">
                  <a:solidFill>
                    <a:srgbClr val="373636"/>
                  </a:solidFill>
                </a:rPr>
                <a:t>G. duizendknoop</a:t>
              </a:r>
              <a:endParaRPr lang="nl-BE" sz="1600" dirty="0">
                <a:solidFill>
                  <a:srgbClr val="373636"/>
                </a:solidFill>
              </a:endParaRPr>
            </a:p>
          </p:txBody>
        </p:sp>
      </p:grpSp>
      <p:grpSp>
        <p:nvGrpSpPr>
          <p:cNvPr id="72" name="Groep 71"/>
          <p:cNvGrpSpPr/>
          <p:nvPr/>
        </p:nvGrpSpPr>
        <p:grpSpPr>
          <a:xfrm>
            <a:off x="2666448" y="717635"/>
            <a:ext cx="1168200" cy="1445199"/>
            <a:chOff x="3106125" y="3801016"/>
            <a:chExt cx="1168200" cy="1445199"/>
          </a:xfrm>
        </p:grpSpPr>
        <p:pic>
          <p:nvPicPr>
            <p:cNvPr id="11" name="Afbeelding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06125" y="3801016"/>
              <a:ext cx="1168200" cy="1168200"/>
            </a:xfrm>
            <a:prstGeom prst="rect">
              <a:avLst/>
            </a:prstGeom>
          </p:spPr>
        </p:pic>
        <p:sp>
          <p:nvSpPr>
            <p:cNvPr id="40" name="Tekstvak 39"/>
            <p:cNvSpPr txBox="1"/>
            <p:nvPr/>
          </p:nvSpPr>
          <p:spPr>
            <a:xfrm>
              <a:off x="3106125" y="4969216"/>
              <a:ext cx="1168200" cy="276999"/>
            </a:xfrm>
            <a:prstGeom prst="rect">
              <a:avLst/>
            </a:prstGeom>
            <a:noFill/>
          </p:spPr>
          <p:txBody>
            <a:bodyPr wrap="square" lIns="0" rIns="0" rtlCol="0">
              <a:spAutoFit/>
            </a:bodyPr>
            <a:lstStyle/>
            <a:p>
              <a:pPr algn="ctr"/>
              <a:r>
                <a:rPr lang="nl-BE" sz="1200" dirty="0" err="1" smtClean="0">
                  <a:solidFill>
                    <a:srgbClr val="373636"/>
                  </a:solidFill>
                </a:rPr>
                <a:t>Kudzu</a:t>
              </a:r>
              <a:endParaRPr lang="nl-BE" sz="1600" dirty="0">
                <a:solidFill>
                  <a:srgbClr val="373636"/>
                </a:solidFill>
              </a:endParaRPr>
            </a:p>
          </p:txBody>
        </p:sp>
      </p:grpSp>
      <p:grpSp>
        <p:nvGrpSpPr>
          <p:cNvPr id="73" name="Groep 72"/>
          <p:cNvGrpSpPr/>
          <p:nvPr/>
        </p:nvGrpSpPr>
        <p:grpSpPr>
          <a:xfrm>
            <a:off x="1341896" y="2246304"/>
            <a:ext cx="1168200" cy="1432805"/>
            <a:chOff x="3110796" y="2214024"/>
            <a:chExt cx="1168200" cy="1432805"/>
          </a:xfrm>
        </p:grpSpPr>
        <p:pic>
          <p:nvPicPr>
            <p:cNvPr id="74" name="Afbeelding 7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0796" y="2214024"/>
              <a:ext cx="1168200" cy="1168200"/>
            </a:xfrm>
            <a:prstGeom prst="rect">
              <a:avLst/>
            </a:prstGeom>
          </p:spPr>
        </p:pic>
        <p:sp>
          <p:nvSpPr>
            <p:cNvPr id="75" name="Tekstvak 74"/>
            <p:cNvSpPr txBox="1"/>
            <p:nvPr/>
          </p:nvSpPr>
          <p:spPr>
            <a:xfrm>
              <a:off x="3110796" y="3369830"/>
              <a:ext cx="1168200" cy="276999"/>
            </a:xfrm>
            <a:prstGeom prst="rect">
              <a:avLst/>
            </a:prstGeom>
            <a:noFill/>
          </p:spPr>
          <p:txBody>
            <a:bodyPr wrap="square" lIns="0" rIns="0" rtlCol="0">
              <a:spAutoFit/>
            </a:bodyPr>
            <a:lstStyle/>
            <a:p>
              <a:pPr algn="ctr"/>
              <a:r>
                <a:rPr lang="nl-BE" sz="1200" dirty="0" smtClean="0">
                  <a:solidFill>
                    <a:srgbClr val="373636"/>
                  </a:solidFill>
                </a:rPr>
                <a:t>Kl. </a:t>
              </a:r>
              <a:r>
                <a:rPr lang="nl-BE" sz="1200" dirty="0" err="1" smtClean="0">
                  <a:solidFill>
                    <a:srgbClr val="373636"/>
                  </a:solidFill>
                </a:rPr>
                <a:t>waterteunisbl</a:t>
              </a:r>
              <a:r>
                <a:rPr lang="nl-BE" sz="1200" dirty="0" smtClean="0">
                  <a:solidFill>
                    <a:srgbClr val="373636"/>
                  </a:solidFill>
                </a:rPr>
                <a:t>.</a:t>
              </a:r>
              <a:endParaRPr lang="nl-BE" sz="1600" dirty="0">
                <a:solidFill>
                  <a:srgbClr val="373636"/>
                </a:solidFill>
              </a:endParaRPr>
            </a:p>
          </p:txBody>
        </p:sp>
      </p:grpSp>
      <p:grpSp>
        <p:nvGrpSpPr>
          <p:cNvPr id="25" name="Groep 24"/>
          <p:cNvGrpSpPr/>
          <p:nvPr/>
        </p:nvGrpSpPr>
        <p:grpSpPr>
          <a:xfrm>
            <a:off x="-1800" y="5303336"/>
            <a:ext cx="1170000" cy="1452632"/>
            <a:chOff x="0" y="3907500"/>
            <a:chExt cx="1170000" cy="1452632"/>
          </a:xfrm>
        </p:grpSpPr>
        <p:pic>
          <p:nvPicPr>
            <p:cNvPr id="3" name="Afbeelding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907500"/>
              <a:ext cx="1170000" cy="1170000"/>
            </a:xfrm>
            <a:prstGeom prst="rect">
              <a:avLst/>
            </a:prstGeom>
          </p:spPr>
        </p:pic>
        <p:sp>
          <p:nvSpPr>
            <p:cNvPr id="54" name="Tekstvak 53"/>
            <p:cNvSpPr txBox="1"/>
            <p:nvPr/>
          </p:nvSpPr>
          <p:spPr>
            <a:xfrm>
              <a:off x="1800" y="5083133"/>
              <a:ext cx="1168200" cy="276999"/>
            </a:xfrm>
            <a:prstGeom prst="rect">
              <a:avLst/>
            </a:prstGeom>
            <a:noFill/>
          </p:spPr>
          <p:txBody>
            <a:bodyPr wrap="square" lIns="0" rIns="0" rtlCol="0">
              <a:spAutoFit/>
            </a:bodyPr>
            <a:lstStyle/>
            <a:p>
              <a:pPr algn="ctr"/>
              <a:r>
                <a:rPr lang="nl-BE" sz="1200" dirty="0" smtClean="0">
                  <a:solidFill>
                    <a:srgbClr val="373636"/>
                  </a:solidFill>
                </a:rPr>
                <a:t>Reuzenbalsemien</a:t>
              </a:r>
              <a:endParaRPr lang="nl-BE" sz="1600" dirty="0">
                <a:solidFill>
                  <a:srgbClr val="373636"/>
                </a:solidFill>
              </a:endParaRPr>
            </a:p>
          </p:txBody>
        </p:sp>
      </p:grpSp>
      <p:grpSp>
        <p:nvGrpSpPr>
          <p:cNvPr id="26" name="Groep 25"/>
          <p:cNvGrpSpPr/>
          <p:nvPr/>
        </p:nvGrpSpPr>
        <p:grpSpPr>
          <a:xfrm>
            <a:off x="1326451" y="3767800"/>
            <a:ext cx="1170000" cy="1452632"/>
            <a:chOff x="1339399" y="3907500"/>
            <a:chExt cx="1170000" cy="1452632"/>
          </a:xfrm>
        </p:grpSpPr>
        <p:pic>
          <p:nvPicPr>
            <p:cNvPr id="4" name="Afbeelding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39399" y="3907500"/>
              <a:ext cx="1170000" cy="1170000"/>
            </a:xfrm>
            <a:prstGeom prst="rect">
              <a:avLst/>
            </a:prstGeom>
          </p:spPr>
        </p:pic>
        <p:sp>
          <p:nvSpPr>
            <p:cNvPr id="55" name="Tekstvak 54"/>
            <p:cNvSpPr txBox="1"/>
            <p:nvPr/>
          </p:nvSpPr>
          <p:spPr>
            <a:xfrm>
              <a:off x="1339399" y="5083133"/>
              <a:ext cx="1168200" cy="276999"/>
            </a:xfrm>
            <a:prstGeom prst="rect">
              <a:avLst/>
            </a:prstGeom>
            <a:noFill/>
          </p:spPr>
          <p:txBody>
            <a:bodyPr wrap="square" lIns="0" rIns="0" rtlCol="0">
              <a:spAutoFit/>
            </a:bodyPr>
            <a:lstStyle/>
            <a:p>
              <a:pPr algn="ctr"/>
              <a:r>
                <a:rPr lang="nl-BE" sz="1200" dirty="0" smtClean="0">
                  <a:solidFill>
                    <a:srgbClr val="373636"/>
                  </a:solidFill>
                </a:rPr>
                <a:t>Gewone gunnera</a:t>
              </a:r>
              <a:endParaRPr lang="nl-BE" sz="1600" dirty="0">
                <a:solidFill>
                  <a:srgbClr val="373636"/>
                </a:solidFill>
              </a:endParaRPr>
            </a:p>
          </p:txBody>
        </p:sp>
      </p:grpSp>
      <p:grpSp>
        <p:nvGrpSpPr>
          <p:cNvPr id="27" name="Groep 26"/>
          <p:cNvGrpSpPr/>
          <p:nvPr/>
        </p:nvGrpSpPr>
        <p:grpSpPr>
          <a:xfrm>
            <a:off x="2654702" y="3767800"/>
            <a:ext cx="1170785" cy="1452632"/>
            <a:chOff x="2670162" y="3907500"/>
            <a:chExt cx="1170785" cy="1452632"/>
          </a:xfrm>
        </p:grpSpPr>
        <p:pic>
          <p:nvPicPr>
            <p:cNvPr id="5" name="Afbeelding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70162" y="3907500"/>
              <a:ext cx="1170000" cy="1170000"/>
            </a:xfrm>
            <a:prstGeom prst="rect">
              <a:avLst/>
            </a:prstGeom>
          </p:spPr>
        </p:pic>
        <p:sp>
          <p:nvSpPr>
            <p:cNvPr id="56" name="Tekstvak 55"/>
            <p:cNvSpPr txBox="1"/>
            <p:nvPr/>
          </p:nvSpPr>
          <p:spPr>
            <a:xfrm>
              <a:off x="2672747" y="5083133"/>
              <a:ext cx="1168200" cy="276999"/>
            </a:xfrm>
            <a:prstGeom prst="rect">
              <a:avLst/>
            </a:prstGeom>
            <a:noFill/>
          </p:spPr>
          <p:txBody>
            <a:bodyPr wrap="square" lIns="0" rIns="0" rtlCol="0">
              <a:spAutoFit/>
            </a:bodyPr>
            <a:lstStyle/>
            <a:p>
              <a:pPr algn="ctr"/>
              <a:r>
                <a:rPr lang="nl-BE" sz="1200" dirty="0" smtClean="0">
                  <a:solidFill>
                    <a:srgbClr val="373636"/>
                  </a:solidFill>
                </a:rPr>
                <a:t>Lampenpoetsgras</a:t>
              </a:r>
              <a:endParaRPr lang="nl-BE" sz="1600" dirty="0">
                <a:solidFill>
                  <a:srgbClr val="373636"/>
                </a:solidFill>
              </a:endParaRPr>
            </a:p>
          </p:txBody>
        </p:sp>
      </p:grpSp>
      <p:grpSp>
        <p:nvGrpSpPr>
          <p:cNvPr id="41" name="Groep 40"/>
          <p:cNvGrpSpPr/>
          <p:nvPr/>
        </p:nvGrpSpPr>
        <p:grpSpPr>
          <a:xfrm>
            <a:off x="3983738" y="3767800"/>
            <a:ext cx="1170152" cy="1446250"/>
            <a:chOff x="3974995" y="3907500"/>
            <a:chExt cx="1170152" cy="1446250"/>
          </a:xfrm>
        </p:grpSpPr>
        <p:pic>
          <p:nvPicPr>
            <p:cNvPr id="6" name="Afbeelding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75147" y="3907500"/>
              <a:ext cx="1170000" cy="1170000"/>
            </a:xfrm>
            <a:prstGeom prst="rect">
              <a:avLst/>
            </a:prstGeom>
          </p:spPr>
        </p:pic>
        <p:sp>
          <p:nvSpPr>
            <p:cNvPr id="57" name="Tekstvak 56"/>
            <p:cNvSpPr txBox="1"/>
            <p:nvPr/>
          </p:nvSpPr>
          <p:spPr>
            <a:xfrm>
              <a:off x="3974995" y="5076751"/>
              <a:ext cx="1168200" cy="276999"/>
            </a:xfrm>
            <a:prstGeom prst="rect">
              <a:avLst/>
            </a:prstGeom>
            <a:noFill/>
          </p:spPr>
          <p:txBody>
            <a:bodyPr wrap="square" lIns="0" rIns="0" rtlCol="0">
              <a:spAutoFit/>
            </a:bodyPr>
            <a:lstStyle/>
            <a:p>
              <a:pPr algn="ctr"/>
              <a:r>
                <a:rPr lang="nl-BE" sz="1200" dirty="0" smtClean="0">
                  <a:solidFill>
                    <a:srgbClr val="373636"/>
                  </a:solidFill>
                </a:rPr>
                <a:t>Japans steltgras</a:t>
              </a:r>
              <a:endParaRPr lang="nl-BE" sz="1600" dirty="0">
                <a:solidFill>
                  <a:srgbClr val="373636"/>
                </a:solidFill>
              </a:endParaRPr>
            </a:p>
          </p:txBody>
        </p:sp>
      </p:grpSp>
      <p:grpSp>
        <p:nvGrpSpPr>
          <p:cNvPr id="42" name="Groep 41"/>
          <p:cNvGrpSpPr/>
          <p:nvPr/>
        </p:nvGrpSpPr>
        <p:grpSpPr>
          <a:xfrm>
            <a:off x="5312141" y="3767800"/>
            <a:ext cx="1170000" cy="1446249"/>
            <a:chOff x="5316946" y="3907500"/>
            <a:chExt cx="1170000" cy="1446249"/>
          </a:xfrm>
        </p:grpSpPr>
        <p:pic>
          <p:nvPicPr>
            <p:cNvPr id="15" name="Afbeelding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16946" y="3907500"/>
              <a:ext cx="1170000" cy="1170000"/>
            </a:xfrm>
            <a:prstGeom prst="rect">
              <a:avLst/>
            </a:prstGeom>
          </p:spPr>
        </p:pic>
        <p:sp>
          <p:nvSpPr>
            <p:cNvPr id="58" name="Tekstvak 57"/>
            <p:cNvSpPr txBox="1"/>
            <p:nvPr/>
          </p:nvSpPr>
          <p:spPr>
            <a:xfrm>
              <a:off x="5316946" y="5076750"/>
              <a:ext cx="1168200" cy="276999"/>
            </a:xfrm>
            <a:prstGeom prst="rect">
              <a:avLst/>
            </a:prstGeom>
            <a:noFill/>
          </p:spPr>
          <p:txBody>
            <a:bodyPr wrap="square" lIns="0" rIns="0" rtlCol="0">
              <a:spAutoFit/>
            </a:bodyPr>
            <a:lstStyle/>
            <a:p>
              <a:pPr algn="ctr"/>
              <a:r>
                <a:rPr lang="nl-BE" sz="1200" dirty="0" smtClean="0">
                  <a:solidFill>
                    <a:srgbClr val="373636"/>
                  </a:solidFill>
                </a:rPr>
                <a:t>Zijdeplant</a:t>
              </a:r>
              <a:endParaRPr lang="nl-BE" sz="1600" dirty="0">
                <a:solidFill>
                  <a:srgbClr val="373636"/>
                </a:solidFill>
              </a:endParaRPr>
            </a:p>
          </p:txBody>
        </p:sp>
      </p:grpSp>
      <p:grpSp>
        <p:nvGrpSpPr>
          <p:cNvPr id="43" name="Groep 42"/>
          <p:cNvGrpSpPr/>
          <p:nvPr/>
        </p:nvGrpSpPr>
        <p:grpSpPr>
          <a:xfrm>
            <a:off x="6640392" y="3767800"/>
            <a:ext cx="1171800" cy="1454564"/>
            <a:chOff x="6485146" y="3907500"/>
            <a:chExt cx="1171800" cy="1454564"/>
          </a:xfrm>
        </p:grpSpPr>
        <p:pic>
          <p:nvPicPr>
            <p:cNvPr id="23" name="Afbeelding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86946" y="3907500"/>
              <a:ext cx="1170000" cy="1170000"/>
            </a:xfrm>
            <a:prstGeom prst="rect">
              <a:avLst/>
            </a:prstGeom>
          </p:spPr>
        </p:pic>
        <p:sp>
          <p:nvSpPr>
            <p:cNvPr id="59" name="Tekstvak 58"/>
            <p:cNvSpPr txBox="1"/>
            <p:nvPr/>
          </p:nvSpPr>
          <p:spPr>
            <a:xfrm>
              <a:off x="6485146" y="5085065"/>
              <a:ext cx="1168200" cy="276999"/>
            </a:xfrm>
            <a:prstGeom prst="rect">
              <a:avLst/>
            </a:prstGeom>
            <a:noFill/>
          </p:spPr>
          <p:txBody>
            <a:bodyPr wrap="square" lIns="0" rIns="0" rtlCol="0">
              <a:spAutoFit/>
            </a:bodyPr>
            <a:lstStyle/>
            <a:p>
              <a:pPr algn="ctr"/>
              <a:r>
                <a:rPr lang="nl-BE" sz="1200" dirty="0" smtClean="0">
                  <a:solidFill>
                    <a:srgbClr val="373636"/>
                  </a:solidFill>
                </a:rPr>
                <a:t>Smalle waterpest</a:t>
              </a:r>
              <a:endParaRPr lang="nl-BE" sz="1600" dirty="0">
                <a:solidFill>
                  <a:srgbClr val="373636"/>
                </a:solidFill>
              </a:endParaRPr>
            </a:p>
          </p:txBody>
        </p:sp>
      </p:grpSp>
      <p:grpSp>
        <p:nvGrpSpPr>
          <p:cNvPr id="44" name="Groep 43"/>
          <p:cNvGrpSpPr/>
          <p:nvPr/>
        </p:nvGrpSpPr>
        <p:grpSpPr>
          <a:xfrm>
            <a:off x="7970444" y="3767800"/>
            <a:ext cx="1173556" cy="1446248"/>
            <a:chOff x="7970444" y="3907500"/>
            <a:chExt cx="1173556" cy="1446248"/>
          </a:xfrm>
        </p:grpSpPr>
        <p:pic>
          <p:nvPicPr>
            <p:cNvPr id="24" name="Afbeelding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74000" y="3907500"/>
              <a:ext cx="1170000" cy="1170000"/>
            </a:xfrm>
            <a:prstGeom prst="rect">
              <a:avLst/>
            </a:prstGeom>
          </p:spPr>
        </p:pic>
        <p:sp>
          <p:nvSpPr>
            <p:cNvPr id="76" name="Tekstvak 75"/>
            <p:cNvSpPr txBox="1"/>
            <p:nvPr/>
          </p:nvSpPr>
          <p:spPr>
            <a:xfrm>
              <a:off x="7970444" y="5076749"/>
              <a:ext cx="1168200" cy="276999"/>
            </a:xfrm>
            <a:prstGeom prst="rect">
              <a:avLst/>
            </a:prstGeom>
            <a:noFill/>
          </p:spPr>
          <p:txBody>
            <a:bodyPr wrap="square" lIns="0" rIns="0" rtlCol="0">
              <a:spAutoFit/>
            </a:bodyPr>
            <a:lstStyle/>
            <a:p>
              <a:pPr algn="ctr"/>
              <a:r>
                <a:rPr lang="nl-BE" sz="1200" dirty="0" smtClean="0">
                  <a:solidFill>
                    <a:srgbClr val="373636"/>
                  </a:solidFill>
                </a:rPr>
                <a:t>Alligatorkruid</a:t>
              </a:r>
              <a:endParaRPr lang="nl-BE" sz="1600" dirty="0">
                <a:solidFill>
                  <a:srgbClr val="373636"/>
                </a:solidFill>
              </a:endParaRPr>
            </a:p>
          </p:txBody>
        </p:sp>
      </p:grpSp>
      <p:grpSp>
        <p:nvGrpSpPr>
          <p:cNvPr id="45" name="Groep 44"/>
          <p:cNvGrpSpPr/>
          <p:nvPr/>
        </p:nvGrpSpPr>
        <p:grpSpPr>
          <a:xfrm>
            <a:off x="6643095" y="717635"/>
            <a:ext cx="1170000" cy="1446999"/>
            <a:chOff x="-65326" y="5353750"/>
            <a:chExt cx="1170000" cy="1446999"/>
          </a:xfrm>
        </p:grpSpPr>
        <p:pic>
          <p:nvPicPr>
            <p:cNvPr id="21" name="Afbeelding 2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326" y="5353750"/>
              <a:ext cx="1170000" cy="1170000"/>
            </a:xfrm>
            <a:prstGeom prst="rect">
              <a:avLst/>
            </a:prstGeom>
          </p:spPr>
        </p:pic>
        <p:sp>
          <p:nvSpPr>
            <p:cNvPr id="77" name="Tekstvak 76"/>
            <p:cNvSpPr txBox="1"/>
            <p:nvPr/>
          </p:nvSpPr>
          <p:spPr>
            <a:xfrm>
              <a:off x="-65326" y="6523750"/>
              <a:ext cx="1168200" cy="276999"/>
            </a:xfrm>
            <a:prstGeom prst="rect">
              <a:avLst/>
            </a:prstGeom>
            <a:noFill/>
          </p:spPr>
          <p:txBody>
            <a:bodyPr wrap="square" lIns="0" rIns="0" rtlCol="0">
              <a:spAutoFit/>
            </a:bodyPr>
            <a:lstStyle/>
            <a:p>
              <a:pPr algn="ctr"/>
              <a:r>
                <a:rPr lang="nl-BE" sz="1200" dirty="0" err="1" smtClean="0">
                  <a:solidFill>
                    <a:srgbClr val="373636"/>
                  </a:solidFill>
                </a:rPr>
                <a:t>Reuzenberenkl</a:t>
              </a:r>
              <a:r>
                <a:rPr lang="nl-BE" sz="1200" dirty="0" smtClean="0">
                  <a:solidFill>
                    <a:srgbClr val="373636"/>
                  </a:solidFill>
                </a:rPr>
                <a:t>.</a:t>
              </a:r>
              <a:endParaRPr lang="nl-BE" sz="1600" dirty="0">
                <a:solidFill>
                  <a:srgbClr val="373636"/>
                </a:solidFill>
              </a:endParaRPr>
            </a:p>
          </p:txBody>
        </p:sp>
      </p:grpSp>
      <p:grpSp>
        <p:nvGrpSpPr>
          <p:cNvPr id="46" name="Groep 45"/>
          <p:cNvGrpSpPr/>
          <p:nvPr/>
        </p:nvGrpSpPr>
        <p:grpSpPr>
          <a:xfrm>
            <a:off x="3994988" y="2246304"/>
            <a:ext cx="1173357" cy="1446999"/>
            <a:chOff x="1339399" y="5452950"/>
            <a:chExt cx="1173357" cy="1446999"/>
          </a:xfrm>
        </p:grpSpPr>
        <p:pic>
          <p:nvPicPr>
            <p:cNvPr id="22" name="Afbeelding 2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42756" y="5452950"/>
              <a:ext cx="1170000" cy="1170000"/>
            </a:xfrm>
            <a:prstGeom prst="rect">
              <a:avLst/>
            </a:prstGeom>
          </p:spPr>
        </p:pic>
        <p:sp>
          <p:nvSpPr>
            <p:cNvPr id="78" name="Tekstvak 77"/>
            <p:cNvSpPr txBox="1"/>
            <p:nvPr/>
          </p:nvSpPr>
          <p:spPr>
            <a:xfrm>
              <a:off x="1339399" y="6622950"/>
              <a:ext cx="1168200" cy="276999"/>
            </a:xfrm>
            <a:prstGeom prst="rect">
              <a:avLst/>
            </a:prstGeom>
            <a:noFill/>
          </p:spPr>
          <p:txBody>
            <a:bodyPr wrap="square" lIns="0" rIns="0" rtlCol="0">
              <a:spAutoFit/>
            </a:bodyPr>
            <a:lstStyle/>
            <a:p>
              <a:pPr algn="ctr"/>
              <a:r>
                <a:rPr lang="nl-BE" sz="1200" dirty="0" smtClean="0">
                  <a:solidFill>
                    <a:srgbClr val="373636"/>
                  </a:solidFill>
                </a:rPr>
                <a:t>Ong. vederkruid</a:t>
              </a:r>
              <a:endParaRPr lang="nl-BE" sz="1600" dirty="0">
                <a:solidFill>
                  <a:srgbClr val="373636"/>
                </a:solidFill>
              </a:endParaRPr>
            </a:p>
          </p:txBody>
        </p:sp>
      </p:grpSp>
    </p:spTree>
    <p:extLst>
      <p:ext uri="{BB962C8B-B14F-4D97-AF65-F5344CB8AC3E}">
        <p14:creationId xmlns:p14="http://schemas.microsoft.com/office/powerpoint/2010/main" val="42748537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0"/>
            <a:ext cx="8686800" cy="6126163"/>
          </a:xfrm>
        </p:spPr>
        <p:txBody>
          <a:bodyPr>
            <a:normAutofit lnSpcReduction="10000"/>
          </a:bodyPr>
          <a:lstStyle/>
          <a:p>
            <a:pPr marL="0" indent="0">
              <a:buNone/>
            </a:pPr>
            <a:r>
              <a:rPr lang="nl-BE" sz="2400" b="1" i="1" dirty="0" smtClean="0"/>
              <a:t>1. Soorten huidig niet aanwezig in het wild</a:t>
            </a:r>
            <a:r>
              <a:rPr lang="nl-BE" sz="2400" dirty="0" smtClean="0"/>
              <a:t> </a:t>
            </a:r>
            <a:r>
              <a:rPr lang="nl-BE" sz="1800" dirty="0" smtClean="0"/>
              <a:t>bv. Mangoeste, rode neusbeer, grijze eekhoorn, huiskraai, </a:t>
            </a:r>
            <a:r>
              <a:rPr lang="nl-BE" sz="1800" dirty="0" err="1" smtClean="0"/>
              <a:t>amoergondel</a:t>
            </a:r>
            <a:r>
              <a:rPr lang="nl-BE" sz="1800" dirty="0" smtClean="0"/>
              <a:t>, schijnambrosia, G. Duizendknoop, </a:t>
            </a:r>
            <a:r>
              <a:rPr lang="nl-BE" sz="1800" dirty="0" err="1" smtClean="0"/>
              <a:t>Kudzu</a:t>
            </a:r>
            <a:r>
              <a:rPr lang="nl-BE" sz="1800" dirty="0" smtClean="0"/>
              <a:t>, </a:t>
            </a:r>
            <a:r>
              <a:rPr lang="nl-BE" sz="1800" dirty="0" err="1" smtClean="0"/>
              <a:t>Sos</a:t>
            </a:r>
            <a:r>
              <a:rPr lang="nl-BE" sz="1800" dirty="0" smtClean="0"/>
              <a:t>. Berenklauw, Gewone </a:t>
            </a:r>
            <a:r>
              <a:rPr lang="nl-BE" sz="1800" dirty="0" err="1" smtClean="0"/>
              <a:t>Gunera</a:t>
            </a:r>
            <a:r>
              <a:rPr lang="nl-BE" sz="1800" dirty="0" smtClean="0"/>
              <a:t>, Lampenpoetsgras: </a:t>
            </a:r>
          </a:p>
          <a:p>
            <a:pPr marL="0" indent="0">
              <a:buNone/>
            </a:pPr>
            <a:r>
              <a:rPr lang="nl-BE" sz="1800" dirty="0" smtClean="0"/>
              <a:t>-&gt; </a:t>
            </a:r>
            <a:r>
              <a:rPr lang="nl-BE" sz="2400" dirty="0" smtClean="0"/>
              <a:t>opvolging van preventieve maatregelen </a:t>
            </a:r>
          </a:p>
          <a:p>
            <a:pPr marL="0" indent="0">
              <a:buNone/>
            </a:pPr>
            <a:r>
              <a:rPr lang="nl-BE" sz="2400" dirty="0" smtClean="0"/>
              <a:t>-&gt; snelle respons van zodra vastgesteld! </a:t>
            </a:r>
            <a:r>
              <a:rPr lang="nl-BE" sz="2000" dirty="0" smtClean="0"/>
              <a:t>(</a:t>
            </a:r>
            <a:r>
              <a:rPr lang="nl-BE" sz="2000" dirty="0" smtClean="0">
                <a:hlinkClick r:id="rId3"/>
              </a:rPr>
              <a:t>www.waarnemingen.be</a:t>
            </a:r>
            <a:r>
              <a:rPr lang="nl-BE" sz="2000" dirty="0" smtClean="0"/>
              <a:t> )</a:t>
            </a:r>
          </a:p>
          <a:p>
            <a:pPr marL="0" indent="0">
              <a:buNone/>
            </a:pPr>
            <a:r>
              <a:rPr lang="nl-BE" sz="2400" b="1" i="1" dirty="0" smtClean="0"/>
              <a:t>2. Soorten beperkt aanwezig in het wild </a:t>
            </a:r>
            <a:r>
              <a:rPr lang="nl-BE" sz="1800" dirty="0" smtClean="0"/>
              <a:t>bv. Grondeekhoorn, Wasbeer, Beverrat, </a:t>
            </a:r>
            <a:r>
              <a:rPr lang="nl-BE" sz="1800" dirty="0"/>
              <a:t>C</a:t>
            </a:r>
            <a:r>
              <a:rPr lang="nl-BE" sz="1800" dirty="0" smtClean="0"/>
              <a:t>hinese </a:t>
            </a:r>
            <a:r>
              <a:rPr lang="nl-BE" sz="1800" dirty="0" err="1"/>
              <a:t>M</a:t>
            </a:r>
            <a:r>
              <a:rPr lang="nl-BE" sz="1800" dirty="0" err="1" smtClean="0"/>
              <a:t>untjak</a:t>
            </a:r>
            <a:r>
              <a:rPr lang="nl-BE" sz="1800" dirty="0" smtClean="0"/>
              <a:t>, Stekelstaart, Heilige </a:t>
            </a:r>
            <a:r>
              <a:rPr lang="nl-BE" sz="1800" dirty="0"/>
              <a:t>I</a:t>
            </a:r>
            <a:r>
              <a:rPr lang="nl-BE" sz="1800" dirty="0" smtClean="0"/>
              <a:t>bis, </a:t>
            </a:r>
            <a:r>
              <a:rPr lang="nl-BE" sz="1800" dirty="0" err="1" smtClean="0"/>
              <a:t>versp</a:t>
            </a:r>
            <a:r>
              <a:rPr lang="nl-BE" sz="1800" dirty="0" smtClean="0"/>
              <a:t>. Waterpest, Waterwaaier, Kl. Waterteunisbloem, Waterhyacint, </a:t>
            </a:r>
            <a:r>
              <a:rPr lang="nl-BE" sz="1800" dirty="0" err="1" smtClean="0"/>
              <a:t>Moeraslataarn</a:t>
            </a:r>
            <a:r>
              <a:rPr lang="nl-BE" sz="1800" dirty="0" smtClean="0"/>
              <a:t>, Stierkikker</a:t>
            </a:r>
          </a:p>
          <a:p>
            <a:pPr marL="0" indent="0">
              <a:buNone/>
            </a:pPr>
            <a:r>
              <a:rPr lang="nl-BE" sz="2400" dirty="0" smtClean="0"/>
              <a:t>-&gt; waar vastgesteld, prioritair te behandelen soort</a:t>
            </a:r>
          </a:p>
          <a:p>
            <a:pPr marL="0" indent="0">
              <a:buNone/>
            </a:pPr>
            <a:r>
              <a:rPr lang="nl-BE" sz="2400" b="1" i="1" dirty="0" smtClean="0"/>
              <a:t>3. Soorten wijd verspreid in het wild</a:t>
            </a:r>
            <a:r>
              <a:rPr lang="nl-BE" sz="2400" dirty="0" smtClean="0"/>
              <a:t> </a:t>
            </a:r>
          </a:p>
          <a:p>
            <a:pPr marL="0" indent="0">
              <a:buNone/>
            </a:pPr>
            <a:r>
              <a:rPr lang="nl-BE" sz="2400" dirty="0" smtClean="0"/>
              <a:t>-&gt; totaal verwijdering mogelijk indien aangehouden… </a:t>
            </a:r>
          </a:p>
          <a:p>
            <a:pPr marL="0" indent="0">
              <a:buNone/>
            </a:pPr>
            <a:r>
              <a:rPr lang="nl-BE" sz="1800" dirty="0" smtClean="0"/>
              <a:t>Bv</a:t>
            </a:r>
            <a:r>
              <a:rPr lang="nl-BE" sz="1800" dirty="0"/>
              <a:t>. Grote Waternavel, Waterteunisbloem, Struikaster, Parelvederkruid, Wangschildpad (3), </a:t>
            </a:r>
            <a:r>
              <a:rPr lang="nl-BE" sz="1800" dirty="0" smtClean="0"/>
              <a:t>Nijlgans etc. </a:t>
            </a:r>
          </a:p>
          <a:p>
            <a:pPr marL="0" indent="0">
              <a:buNone/>
            </a:pPr>
            <a:r>
              <a:rPr lang="nl-BE" sz="2400" dirty="0"/>
              <a:t>-&gt; Overlastbeperking </a:t>
            </a:r>
          </a:p>
          <a:p>
            <a:pPr marL="0" indent="0">
              <a:buNone/>
            </a:pPr>
            <a:r>
              <a:rPr lang="nl-BE" sz="1800" dirty="0" smtClean="0"/>
              <a:t>Bv. Wolhandkrab, Rivierkreeften (5), Blauwband</a:t>
            </a:r>
          </a:p>
          <a:p>
            <a:pPr marL="0" indent="0">
              <a:buNone/>
            </a:pPr>
            <a:r>
              <a:rPr lang="nl-BE" sz="2400" b="1" i="1" dirty="0" smtClean="0"/>
              <a:t>4. Soorten waarvan aanpak (hoogst) gewenst! </a:t>
            </a:r>
            <a:r>
              <a:rPr lang="nl-BE" sz="1800" dirty="0" smtClean="0"/>
              <a:t>Bv. </a:t>
            </a:r>
            <a:r>
              <a:rPr lang="nl-BE" sz="1800" dirty="0" err="1" smtClean="0"/>
              <a:t>Standganzen</a:t>
            </a:r>
            <a:r>
              <a:rPr lang="nl-BE" sz="1800" dirty="0" smtClean="0"/>
              <a:t>, Amerikaanse Nerts, </a:t>
            </a:r>
            <a:r>
              <a:rPr lang="nl-BE" sz="1800" dirty="0" err="1" smtClean="0"/>
              <a:t>Watercrassula</a:t>
            </a:r>
            <a:endParaRPr lang="nl-BE" sz="1800" dirty="0"/>
          </a:p>
        </p:txBody>
      </p:sp>
    </p:spTree>
    <p:extLst>
      <p:ext uri="{BB962C8B-B14F-4D97-AF65-F5344CB8AC3E}">
        <p14:creationId xmlns:p14="http://schemas.microsoft.com/office/powerpoint/2010/main" val="359552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sp>
        <p:nvSpPr>
          <p:cNvPr id="3" name="Tijdelijke aanduiding voor inhoud 2"/>
          <p:cNvSpPr>
            <a:spLocks noGrp="1"/>
          </p:cNvSpPr>
          <p:nvPr>
            <p:ph idx="1"/>
          </p:nvPr>
        </p:nvSpPr>
        <p:spPr/>
        <p:txBody>
          <a:bodyPr>
            <a:normAutofit fontScale="92500" lnSpcReduction="10000"/>
          </a:bodyPr>
          <a:lstStyle/>
          <a:p>
            <a:pPr marL="0" indent="0">
              <a:buNone/>
            </a:pPr>
            <a:r>
              <a:rPr lang="nl-BE" sz="2800" dirty="0"/>
              <a:t>Bv. Stierkikker</a:t>
            </a:r>
          </a:p>
          <a:p>
            <a:r>
              <a:rPr lang="nl-BE" sz="2800" dirty="0"/>
              <a:t>Negatieve impact</a:t>
            </a:r>
          </a:p>
          <a:p>
            <a:pPr lvl="1"/>
            <a:r>
              <a:rPr lang="nl-BE" sz="2200" dirty="0"/>
              <a:t>predatie</a:t>
            </a:r>
          </a:p>
          <a:p>
            <a:pPr lvl="1"/>
            <a:r>
              <a:rPr lang="nl-BE" sz="2200" dirty="0"/>
              <a:t>competitie (voedsel, niches)</a:t>
            </a:r>
          </a:p>
          <a:p>
            <a:pPr lvl="1"/>
            <a:r>
              <a:rPr lang="nl-BE" sz="2200" dirty="0"/>
              <a:t>ziekte-overdracht</a:t>
            </a:r>
          </a:p>
          <a:p>
            <a:r>
              <a:rPr lang="nl-BE" sz="2800" dirty="0"/>
              <a:t>Provincie Antwerpen: </a:t>
            </a:r>
            <a:endParaRPr lang="nl-BE" sz="2800" dirty="0" smtClean="0"/>
          </a:p>
          <a:p>
            <a:pPr marL="0" indent="0">
              <a:buNone/>
            </a:pPr>
            <a:r>
              <a:rPr lang="nl-BE" sz="2200" dirty="0" smtClean="0"/>
              <a:t>belangrijkste </a:t>
            </a:r>
            <a:r>
              <a:rPr lang="nl-BE" sz="2200" dirty="0"/>
              <a:t>populatie in West-Europa</a:t>
            </a:r>
          </a:p>
          <a:p>
            <a:r>
              <a:rPr lang="nl-BE" sz="2800" dirty="0"/>
              <a:t>Doel</a:t>
            </a:r>
          </a:p>
          <a:p>
            <a:pPr lvl="1"/>
            <a:r>
              <a:rPr lang="nl-BE" sz="2200" dirty="0"/>
              <a:t>Korte termijn: indammen</a:t>
            </a:r>
          </a:p>
          <a:p>
            <a:pPr lvl="1"/>
            <a:r>
              <a:rPr lang="nl-BE" sz="2200" dirty="0"/>
              <a:t>Lange termijn: uitroeien</a:t>
            </a:r>
          </a:p>
          <a:p>
            <a:r>
              <a:rPr lang="nl-BE" sz="2800" dirty="0"/>
              <a:t>Vnl. afvangst met fuiken</a:t>
            </a:r>
          </a:p>
          <a:p>
            <a:endParaRPr lang="nl-BE" dirty="0"/>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14603" t="6984" r="32381"/>
          <a:stretch/>
        </p:blipFill>
        <p:spPr>
          <a:xfrm>
            <a:off x="6372200" y="1268760"/>
            <a:ext cx="2180364" cy="2869072"/>
          </a:xfrm>
          <a:prstGeom prst="rect">
            <a:avLst/>
          </a:prstGeom>
        </p:spPr>
      </p:pic>
    </p:spTree>
    <p:extLst>
      <p:ext uri="{BB962C8B-B14F-4D97-AF65-F5344CB8AC3E}">
        <p14:creationId xmlns:p14="http://schemas.microsoft.com/office/powerpoint/2010/main" val="4212737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pic>
        <p:nvPicPr>
          <p:cNvPr id="4" name="Tijdelijke aanduiding voor inhou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7328" r="10952"/>
          <a:stretch/>
        </p:blipFill>
        <p:spPr>
          <a:xfrm>
            <a:off x="6394465" y="1340768"/>
            <a:ext cx="2184149" cy="2808312"/>
          </a:xfrm>
          <a:prstGeom prst="rect">
            <a:avLst/>
          </a:prstGeom>
        </p:spPr>
      </p:pic>
      <p:sp>
        <p:nvSpPr>
          <p:cNvPr id="5" name="Rechthoek 4"/>
          <p:cNvSpPr/>
          <p:nvPr/>
        </p:nvSpPr>
        <p:spPr>
          <a:xfrm>
            <a:off x="827584" y="1628800"/>
            <a:ext cx="4644008" cy="3170099"/>
          </a:xfrm>
          <a:prstGeom prst="rect">
            <a:avLst/>
          </a:prstGeom>
        </p:spPr>
        <p:txBody>
          <a:bodyPr wrap="square">
            <a:spAutoFit/>
          </a:bodyPr>
          <a:lstStyle/>
          <a:p>
            <a:r>
              <a:rPr lang="nl-BE" sz="2400" dirty="0">
                <a:solidFill>
                  <a:prstClr val="black"/>
                </a:solidFill>
              </a:rPr>
              <a:t>Bv. </a:t>
            </a:r>
            <a:r>
              <a:rPr lang="nl-BE" sz="2400" dirty="0" err="1">
                <a:solidFill>
                  <a:prstClr val="black"/>
                </a:solidFill>
              </a:rPr>
              <a:t>Muntjak</a:t>
            </a:r>
            <a:endParaRPr lang="nl-BE" sz="2400" dirty="0">
              <a:solidFill>
                <a:prstClr val="black"/>
              </a:solidFill>
            </a:endParaRPr>
          </a:p>
          <a:p>
            <a:r>
              <a:rPr lang="nl-BE" sz="2400" dirty="0">
                <a:solidFill>
                  <a:prstClr val="black"/>
                </a:solidFill>
              </a:rPr>
              <a:t>Negatieve impact</a:t>
            </a:r>
          </a:p>
          <a:p>
            <a:pPr lvl="1"/>
            <a:r>
              <a:rPr lang="en-US" sz="2000" dirty="0" err="1">
                <a:solidFill>
                  <a:prstClr val="black"/>
                </a:solidFill>
              </a:rPr>
              <a:t>hoge</a:t>
            </a:r>
            <a:r>
              <a:rPr lang="en-US" sz="2000" dirty="0">
                <a:solidFill>
                  <a:prstClr val="black"/>
                </a:solidFill>
              </a:rPr>
              <a:t> </a:t>
            </a:r>
            <a:r>
              <a:rPr lang="en-US" sz="2000" dirty="0" err="1">
                <a:solidFill>
                  <a:prstClr val="black"/>
                </a:solidFill>
              </a:rPr>
              <a:t>densiteiten</a:t>
            </a:r>
            <a:endParaRPr lang="en-US" sz="2000" dirty="0">
              <a:solidFill>
                <a:prstClr val="black"/>
              </a:solidFill>
            </a:endParaRPr>
          </a:p>
          <a:p>
            <a:pPr lvl="1"/>
            <a:r>
              <a:rPr lang="en-US" sz="2000" dirty="0" err="1">
                <a:solidFill>
                  <a:prstClr val="black"/>
                </a:solidFill>
              </a:rPr>
              <a:t>schade</a:t>
            </a:r>
            <a:r>
              <a:rPr lang="en-US" sz="2000" dirty="0">
                <a:solidFill>
                  <a:prstClr val="black"/>
                </a:solidFill>
              </a:rPr>
              <a:t> </a:t>
            </a:r>
            <a:r>
              <a:rPr lang="en-US" sz="2000" dirty="0" err="1">
                <a:solidFill>
                  <a:prstClr val="black"/>
                </a:solidFill>
              </a:rPr>
              <a:t>aan</a:t>
            </a:r>
            <a:r>
              <a:rPr lang="en-US" sz="2000" dirty="0">
                <a:solidFill>
                  <a:prstClr val="black"/>
                </a:solidFill>
              </a:rPr>
              <a:t> </a:t>
            </a:r>
            <a:r>
              <a:rPr lang="en-US" sz="2000" dirty="0" err="1">
                <a:solidFill>
                  <a:prstClr val="black"/>
                </a:solidFill>
              </a:rPr>
              <a:t>kruid</a:t>
            </a:r>
            <a:r>
              <a:rPr lang="en-US" sz="2000" dirty="0">
                <a:solidFill>
                  <a:prstClr val="black"/>
                </a:solidFill>
              </a:rPr>
              <a:t>- en </a:t>
            </a:r>
            <a:r>
              <a:rPr lang="en-US" sz="2000" dirty="0" err="1">
                <a:solidFill>
                  <a:prstClr val="black"/>
                </a:solidFill>
              </a:rPr>
              <a:t>struiklaag</a:t>
            </a:r>
            <a:endParaRPr lang="en-US" sz="2000" dirty="0">
              <a:solidFill>
                <a:prstClr val="black"/>
              </a:solidFill>
            </a:endParaRPr>
          </a:p>
          <a:p>
            <a:pPr lvl="1"/>
            <a:r>
              <a:rPr lang="en-US" sz="2000" dirty="0" err="1">
                <a:solidFill>
                  <a:prstClr val="black"/>
                </a:solidFill>
              </a:rPr>
              <a:t>lokale</a:t>
            </a:r>
            <a:r>
              <a:rPr lang="en-US" sz="2000" dirty="0">
                <a:solidFill>
                  <a:prstClr val="black"/>
                </a:solidFill>
              </a:rPr>
              <a:t> </a:t>
            </a:r>
            <a:r>
              <a:rPr lang="en-US" sz="2000" dirty="0" err="1">
                <a:solidFill>
                  <a:prstClr val="black"/>
                </a:solidFill>
              </a:rPr>
              <a:t>vervanging</a:t>
            </a:r>
            <a:r>
              <a:rPr lang="en-US" sz="2000" dirty="0">
                <a:solidFill>
                  <a:prstClr val="black"/>
                </a:solidFill>
              </a:rPr>
              <a:t> van </a:t>
            </a:r>
            <a:r>
              <a:rPr lang="en-US" sz="2000" dirty="0" err="1">
                <a:solidFill>
                  <a:prstClr val="black"/>
                </a:solidFill>
              </a:rPr>
              <a:t>ree</a:t>
            </a:r>
            <a:endParaRPr lang="en-US" sz="2000" dirty="0">
              <a:solidFill>
                <a:prstClr val="black"/>
              </a:solidFill>
            </a:endParaRPr>
          </a:p>
          <a:p>
            <a:pPr lvl="1"/>
            <a:r>
              <a:rPr lang="en-US" sz="2000" dirty="0" err="1">
                <a:solidFill>
                  <a:prstClr val="black"/>
                </a:solidFill>
              </a:rPr>
              <a:t>relatief</a:t>
            </a:r>
            <a:r>
              <a:rPr lang="en-US" sz="2000" dirty="0">
                <a:solidFill>
                  <a:prstClr val="black"/>
                </a:solidFill>
              </a:rPr>
              <a:t> </a:t>
            </a:r>
            <a:r>
              <a:rPr lang="en-US" sz="2000" dirty="0" err="1">
                <a:solidFill>
                  <a:prstClr val="black"/>
                </a:solidFill>
              </a:rPr>
              <a:t>hoger</a:t>
            </a:r>
            <a:r>
              <a:rPr lang="en-US" sz="2000" dirty="0">
                <a:solidFill>
                  <a:prstClr val="black"/>
                </a:solidFill>
              </a:rPr>
              <a:t> </a:t>
            </a:r>
            <a:r>
              <a:rPr lang="en-US" sz="2000" dirty="0" err="1">
                <a:solidFill>
                  <a:prstClr val="black"/>
                </a:solidFill>
              </a:rPr>
              <a:t>aandeel</a:t>
            </a:r>
            <a:r>
              <a:rPr lang="en-US" sz="2000" dirty="0">
                <a:solidFill>
                  <a:prstClr val="black"/>
                </a:solidFill>
              </a:rPr>
              <a:t> </a:t>
            </a:r>
            <a:r>
              <a:rPr lang="en-US" sz="2000" dirty="0" err="1">
                <a:solidFill>
                  <a:prstClr val="black"/>
                </a:solidFill>
              </a:rPr>
              <a:t>aanrijdingen</a:t>
            </a:r>
            <a:endParaRPr lang="en-US" sz="2000" dirty="0">
              <a:solidFill>
                <a:prstClr val="black"/>
              </a:solidFill>
            </a:endParaRPr>
          </a:p>
          <a:p>
            <a:r>
              <a:rPr lang="en-US" sz="2400" dirty="0">
                <a:solidFill>
                  <a:prstClr val="black"/>
                </a:solidFill>
              </a:rPr>
              <a:t>In </a:t>
            </a:r>
            <a:r>
              <a:rPr lang="en-US" sz="2400" dirty="0" err="1">
                <a:solidFill>
                  <a:prstClr val="black"/>
                </a:solidFill>
              </a:rPr>
              <a:t>opmars</a:t>
            </a:r>
            <a:r>
              <a:rPr lang="en-US" sz="2400" dirty="0">
                <a:solidFill>
                  <a:prstClr val="black"/>
                </a:solidFill>
              </a:rPr>
              <a:t> (Oost-Vlaanderen en </a:t>
            </a:r>
            <a:r>
              <a:rPr lang="en-US" sz="2400" dirty="0" err="1">
                <a:solidFill>
                  <a:prstClr val="black"/>
                </a:solidFill>
              </a:rPr>
              <a:t>Antwerpen</a:t>
            </a:r>
            <a:r>
              <a:rPr lang="en-US" sz="2400" dirty="0">
                <a:solidFill>
                  <a:prstClr val="black"/>
                </a:solidFill>
              </a:rPr>
              <a:t>): </a:t>
            </a:r>
            <a:r>
              <a:rPr lang="en-US" sz="2000" dirty="0" err="1">
                <a:solidFill>
                  <a:prstClr val="black"/>
                </a:solidFill>
              </a:rPr>
              <a:t>te</a:t>
            </a:r>
            <a:r>
              <a:rPr lang="en-US" sz="2000" dirty="0">
                <a:solidFill>
                  <a:prstClr val="black"/>
                </a:solidFill>
              </a:rPr>
              <a:t> </a:t>
            </a:r>
            <a:r>
              <a:rPr lang="en-US" sz="2000" dirty="0" err="1">
                <a:solidFill>
                  <a:prstClr val="black"/>
                </a:solidFill>
              </a:rPr>
              <a:t>stoppen</a:t>
            </a:r>
            <a:endParaRPr lang="en-US" sz="2000" dirty="0">
              <a:solidFill>
                <a:prstClr val="black"/>
              </a:solidFill>
            </a:endParaRPr>
          </a:p>
          <a:p>
            <a:r>
              <a:rPr lang="en-US" sz="2400" dirty="0" err="1">
                <a:solidFill>
                  <a:prstClr val="black"/>
                </a:solidFill>
              </a:rPr>
              <a:t>Vnl</a:t>
            </a:r>
            <a:r>
              <a:rPr lang="en-US" sz="2400" dirty="0">
                <a:solidFill>
                  <a:prstClr val="black"/>
                </a:solidFill>
              </a:rPr>
              <a:t>. </a:t>
            </a:r>
            <a:r>
              <a:rPr lang="en-US" sz="2400" dirty="0" err="1">
                <a:solidFill>
                  <a:prstClr val="black"/>
                </a:solidFill>
              </a:rPr>
              <a:t>afschot</a:t>
            </a:r>
            <a:endParaRPr lang="en-US" sz="2400" dirty="0">
              <a:solidFill>
                <a:prstClr val="black"/>
              </a:solidFill>
            </a:endParaRPr>
          </a:p>
        </p:txBody>
      </p:sp>
    </p:spTree>
    <p:extLst>
      <p:ext uri="{BB962C8B-B14F-4D97-AF65-F5344CB8AC3E}">
        <p14:creationId xmlns:p14="http://schemas.microsoft.com/office/powerpoint/2010/main" val="3200083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pic>
        <p:nvPicPr>
          <p:cNvPr id="4"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861" r="5528"/>
          <a:stretch/>
        </p:blipFill>
        <p:spPr bwMode="auto">
          <a:xfrm>
            <a:off x="5292080" y="1484784"/>
            <a:ext cx="3738287" cy="33843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hthoek 4"/>
          <p:cNvSpPr/>
          <p:nvPr/>
        </p:nvSpPr>
        <p:spPr>
          <a:xfrm>
            <a:off x="611560" y="1556792"/>
            <a:ext cx="4572000" cy="2185214"/>
          </a:xfrm>
          <a:prstGeom prst="rect">
            <a:avLst/>
          </a:prstGeom>
        </p:spPr>
        <p:txBody>
          <a:bodyPr>
            <a:spAutoFit/>
          </a:bodyPr>
          <a:lstStyle/>
          <a:p>
            <a:r>
              <a:rPr lang="nl-BE" sz="2400" dirty="0">
                <a:solidFill>
                  <a:prstClr val="black"/>
                </a:solidFill>
              </a:rPr>
              <a:t>Bv. Chinese </a:t>
            </a:r>
            <a:r>
              <a:rPr lang="nl-BE" sz="2400" dirty="0" smtClean="0">
                <a:solidFill>
                  <a:prstClr val="black"/>
                </a:solidFill>
              </a:rPr>
              <a:t>wolhandkrab</a:t>
            </a:r>
          </a:p>
          <a:p>
            <a:r>
              <a:rPr lang="nl-BE" sz="2400" dirty="0" smtClean="0">
                <a:solidFill>
                  <a:prstClr val="black"/>
                </a:solidFill>
              </a:rPr>
              <a:t>       Verspreid over heel Vlaanderen</a:t>
            </a:r>
            <a:endParaRPr lang="nl-BE" sz="2400" dirty="0">
              <a:solidFill>
                <a:prstClr val="black"/>
              </a:solidFill>
            </a:endParaRPr>
          </a:p>
          <a:p>
            <a:pPr lvl="1"/>
            <a:r>
              <a:rPr lang="nl-BE" sz="2400" dirty="0">
                <a:solidFill>
                  <a:prstClr val="black"/>
                </a:solidFill>
              </a:rPr>
              <a:t>Totaalverwijdering onhaalbaar</a:t>
            </a:r>
          </a:p>
          <a:p>
            <a:pPr lvl="1"/>
            <a:r>
              <a:rPr lang="nl-BE" sz="2400" dirty="0">
                <a:solidFill>
                  <a:prstClr val="black"/>
                </a:solidFill>
              </a:rPr>
              <a:t>Beperking van overlast</a:t>
            </a:r>
          </a:p>
          <a:p>
            <a:pPr lvl="2"/>
            <a:r>
              <a:rPr lang="nl-BE" sz="2000" dirty="0" smtClean="0">
                <a:solidFill>
                  <a:prstClr val="black"/>
                </a:solidFill>
              </a:rPr>
              <a:t>- Fuiken</a:t>
            </a:r>
            <a:endParaRPr lang="nl-BE" sz="2000" dirty="0">
              <a:solidFill>
                <a:prstClr val="black"/>
              </a:solidFill>
            </a:endParaRPr>
          </a:p>
          <a:p>
            <a:pPr lvl="2"/>
            <a:r>
              <a:rPr lang="nl-BE" sz="2000" dirty="0" smtClean="0">
                <a:solidFill>
                  <a:prstClr val="black"/>
                </a:solidFill>
              </a:rPr>
              <a:t>- Valemmers</a:t>
            </a:r>
            <a:endParaRPr lang="nl-BE" sz="2000" dirty="0">
              <a:solidFill>
                <a:prstClr val="black"/>
              </a:solidFill>
            </a:endParaRPr>
          </a:p>
        </p:txBody>
      </p:sp>
    </p:spTree>
    <p:extLst>
      <p:ext uri="{BB962C8B-B14F-4D97-AF65-F5344CB8AC3E}">
        <p14:creationId xmlns:p14="http://schemas.microsoft.com/office/powerpoint/2010/main" val="422607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3">
                    <a:lumMod val="50000"/>
                  </a:schemeClr>
                </a:solidFill>
              </a:rPr>
              <a:t>8. </a:t>
            </a:r>
            <a:r>
              <a:rPr lang="nl-BE" b="1" dirty="0">
                <a:solidFill>
                  <a:schemeClr val="accent3">
                    <a:lumMod val="50000"/>
                  </a:schemeClr>
                </a:solidFill>
              </a:rPr>
              <a:t>Varia </a:t>
            </a:r>
          </a:p>
        </p:txBody>
      </p:sp>
      <p:sp>
        <p:nvSpPr>
          <p:cNvPr id="3" name="Tijdelijke aanduiding voor inhoud 2"/>
          <p:cNvSpPr>
            <a:spLocks noGrp="1"/>
          </p:cNvSpPr>
          <p:nvPr>
            <p:ph idx="1"/>
          </p:nvPr>
        </p:nvSpPr>
        <p:spPr/>
        <p:txBody>
          <a:bodyPr/>
          <a:lstStyle/>
          <a:p>
            <a:r>
              <a:rPr lang="nl-BE" dirty="0" smtClean="0"/>
              <a:t>Ter herinnering: Veldlijsten worden </a:t>
            </a:r>
            <a:r>
              <a:rPr lang="nl-BE" b="1" dirty="0" smtClean="0"/>
              <a:t>niet</a:t>
            </a:r>
            <a:r>
              <a:rPr lang="nl-BE" dirty="0" smtClean="0"/>
              <a:t> meer maandelijks opgevraagd</a:t>
            </a:r>
          </a:p>
          <a:p>
            <a:r>
              <a:rPr lang="nl-BE" dirty="0" smtClean="0"/>
              <a:t>Jaarlijkse opvraag via vragenlijst</a:t>
            </a:r>
          </a:p>
          <a:p>
            <a:r>
              <a:rPr lang="nl-BE" dirty="0" smtClean="0"/>
              <a:t>Volgende Regionaal comité: voorjaar 2019</a:t>
            </a:r>
          </a:p>
          <a:p>
            <a:r>
              <a:rPr lang="nl-BE" dirty="0" smtClean="0"/>
              <a:t>Thema’s volgend Regionaal Comité? </a:t>
            </a:r>
          </a:p>
          <a:p>
            <a:r>
              <a:rPr lang="nl-BE" dirty="0" smtClean="0"/>
              <a:t>Milieucontracten in een notendop (provincie Oost-Vlaanderen)</a:t>
            </a:r>
            <a:endParaRPr lang="nl-BE" dirty="0"/>
          </a:p>
        </p:txBody>
      </p:sp>
    </p:spTree>
    <p:extLst>
      <p:ext uri="{BB962C8B-B14F-4D97-AF65-F5344CB8AC3E}">
        <p14:creationId xmlns:p14="http://schemas.microsoft.com/office/powerpoint/2010/main" val="7275583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958975"/>
            <a:ext cx="7772400" cy="1470025"/>
          </a:xfrm>
        </p:spPr>
        <p:txBody>
          <a:bodyPr/>
          <a:lstStyle/>
          <a:p>
            <a:r>
              <a:rPr lang="nl-BE" dirty="0" smtClean="0"/>
              <a:t>Het milieucontract in een notendop</a:t>
            </a:r>
            <a:endParaRPr lang="nl-BE" dirty="0"/>
          </a:p>
        </p:txBody>
      </p:sp>
      <p:sp>
        <p:nvSpPr>
          <p:cNvPr id="3" name="Ondertitel 2"/>
          <p:cNvSpPr>
            <a:spLocks noGrp="1"/>
          </p:cNvSpPr>
          <p:nvPr>
            <p:ph type="subTitle" idx="1"/>
          </p:nvPr>
        </p:nvSpPr>
        <p:spPr>
          <a:xfrm>
            <a:off x="1371600" y="3548608"/>
            <a:ext cx="6400800" cy="1752600"/>
          </a:xfrm>
        </p:spPr>
        <p:txBody>
          <a:bodyPr>
            <a:normAutofit/>
          </a:bodyPr>
          <a:lstStyle/>
          <a:p>
            <a:r>
              <a:rPr lang="nl-BE" sz="2800" dirty="0" smtClean="0"/>
              <a:t>Provinciaal Centrum voor Milieuonderzoek</a:t>
            </a:r>
          </a:p>
          <a:p>
            <a:endParaRPr lang="nl-BE" sz="1600" dirty="0"/>
          </a:p>
          <a:p>
            <a:r>
              <a:rPr lang="nl-BE" sz="1800" dirty="0" smtClean="0">
                <a:solidFill>
                  <a:schemeClr val="tx1"/>
                </a:solidFill>
              </a:rPr>
              <a:t>Voorstelling regionale comités</a:t>
            </a:r>
          </a:p>
        </p:txBody>
      </p:sp>
      <p:pic>
        <p:nvPicPr>
          <p:cNvPr id="4" name="Afbeelding 3" descr="pov-logo-rgb"/>
          <p:cNvPicPr/>
          <p:nvPr/>
        </p:nvPicPr>
        <p:blipFill>
          <a:blip r:embed="rId3">
            <a:extLst>
              <a:ext uri="{28A0092B-C50C-407E-A947-70E740481C1C}">
                <a14:useLocalDpi xmlns:a14="http://schemas.microsoft.com/office/drawing/2010/main" val="0"/>
              </a:ext>
            </a:extLst>
          </a:blip>
          <a:srcRect/>
          <a:stretch>
            <a:fillRect/>
          </a:stretch>
        </p:blipFill>
        <p:spPr bwMode="auto">
          <a:xfrm>
            <a:off x="467544" y="620688"/>
            <a:ext cx="3672840" cy="708660"/>
          </a:xfrm>
          <a:prstGeom prst="rect">
            <a:avLst/>
          </a:prstGeom>
          <a:noFill/>
          <a:ln>
            <a:noFill/>
          </a:ln>
        </p:spPr>
      </p:pic>
      <p:sp>
        <p:nvSpPr>
          <p:cNvPr id="5" name="Tekstvak 4"/>
          <p:cNvSpPr txBox="1"/>
          <p:nvPr/>
        </p:nvSpPr>
        <p:spPr>
          <a:xfrm>
            <a:off x="179512" y="5301208"/>
            <a:ext cx="6192688" cy="1754326"/>
          </a:xfrm>
          <a:prstGeom prst="rect">
            <a:avLst/>
          </a:prstGeom>
          <a:noFill/>
        </p:spPr>
        <p:txBody>
          <a:bodyPr wrap="square" rtlCol="0">
            <a:spAutoFit/>
          </a:bodyPr>
          <a:lstStyle/>
          <a:p>
            <a:r>
              <a:rPr lang="nl-BE" dirty="0" smtClean="0">
                <a:solidFill>
                  <a:prstClr val="black"/>
                </a:solidFill>
              </a:rPr>
              <a:t>Frederik Seghers &amp; Pieter Boets</a:t>
            </a:r>
          </a:p>
          <a:p>
            <a:r>
              <a:rPr lang="nl-BE" dirty="0" smtClean="0">
                <a:solidFill>
                  <a:prstClr val="black"/>
                </a:solidFill>
              </a:rPr>
              <a:t>Wetenschappelijk medewerker bodem/ecologie</a:t>
            </a:r>
          </a:p>
          <a:p>
            <a:r>
              <a:rPr lang="nl-BE" dirty="0" smtClean="0">
                <a:solidFill>
                  <a:prstClr val="black"/>
                </a:solidFill>
              </a:rPr>
              <a:t>Godshuizenlaan 95 – 9000 Gent</a:t>
            </a:r>
          </a:p>
          <a:p>
            <a:r>
              <a:rPr lang="nl-BE" dirty="0" smtClean="0">
                <a:solidFill>
                  <a:prstClr val="black"/>
                </a:solidFill>
              </a:rPr>
              <a:t>E-mail</a:t>
            </a:r>
            <a:r>
              <a:rPr lang="nl-BE" dirty="0">
                <a:solidFill>
                  <a:prstClr val="black"/>
                </a:solidFill>
              </a:rPr>
              <a:t>: </a:t>
            </a:r>
            <a:r>
              <a:rPr lang="nl-BE" dirty="0" smtClean="0">
                <a:solidFill>
                  <a:prstClr val="black"/>
                </a:solidFill>
              </a:rPr>
              <a:t>	</a:t>
            </a:r>
            <a:r>
              <a:rPr lang="nl-BE" dirty="0" smtClean="0">
                <a:solidFill>
                  <a:prstClr val="black"/>
                </a:solidFill>
                <a:hlinkClick r:id="rId4"/>
              </a:rPr>
              <a:t>frederik.seghers@oost-vlaanderen.be</a:t>
            </a:r>
            <a:r>
              <a:rPr lang="nl-BE" dirty="0" smtClean="0">
                <a:solidFill>
                  <a:prstClr val="black"/>
                </a:solidFill>
              </a:rPr>
              <a:t> </a:t>
            </a:r>
          </a:p>
          <a:p>
            <a:r>
              <a:rPr lang="nl-BE" dirty="0">
                <a:solidFill>
                  <a:prstClr val="black"/>
                </a:solidFill>
              </a:rPr>
              <a:t>	</a:t>
            </a:r>
            <a:r>
              <a:rPr lang="nl-BE" dirty="0" smtClean="0">
                <a:solidFill>
                  <a:prstClr val="black"/>
                </a:solidFill>
                <a:hlinkClick r:id="rId5"/>
              </a:rPr>
              <a:t>pieter.boets@oost-vlaanderen.be</a:t>
            </a:r>
            <a:endParaRPr lang="nl-BE" dirty="0" smtClean="0">
              <a:solidFill>
                <a:prstClr val="black"/>
              </a:solidFill>
            </a:endParaRPr>
          </a:p>
          <a:p>
            <a:endParaRPr lang="nl-BE" dirty="0">
              <a:solidFill>
                <a:prstClr val="black"/>
              </a:solidFill>
            </a:endParaRPr>
          </a:p>
        </p:txBody>
      </p:sp>
    </p:spTree>
    <p:extLst>
      <p:ext uri="{BB962C8B-B14F-4D97-AF65-F5344CB8AC3E}">
        <p14:creationId xmlns:p14="http://schemas.microsoft.com/office/powerpoint/2010/main" val="15220755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smtClean="0"/>
          </a:p>
          <a:p>
            <a:pPr marL="457200" lvl="1" indent="0">
              <a:buNone/>
            </a:pPr>
            <a:endParaRPr lang="nl-BE" dirty="0" smtClean="0"/>
          </a:p>
          <a:p>
            <a:pPr marL="400050" lvl="1" indent="0">
              <a:buNone/>
            </a:pPr>
            <a:endParaRPr lang="nl-B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81" b="2420"/>
          <a:stretch/>
        </p:blipFill>
        <p:spPr bwMode="auto">
          <a:xfrm>
            <a:off x="971600" y="19548"/>
            <a:ext cx="7276678" cy="683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55186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biedt het milieucontract aan? </a:t>
            </a:r>
            <a:endParaRPr lang="nl-BE" dirty="0"/>
          </a:p>
        </p:txBody>
      </p:sp>
      <p:sp>
        <p:nvSpPr>
          <p:cNvPr id="3" name="Tijdelijke aanduiding voor inhoud 2"/>
          <p:cNvSpPr>
            <a:spLocks noGrp="1"/>
          </p:cNvSpPr>
          <p:nvPr>
            <p:ph idx="1"/>
          </p:nvPr>
        </p:nvSpPr>
        <p:spPr>
          <a:xfrm>
            <a:off x="457200" y="1600200"/>
            <a:ext cx="8579296" cy="4525963"/>
          </a:xfrm>
        </p:spPr>
        <p:txBody>
          <a:bodyPr/>
          <a:lstStyle/>
          <a:p>
            <a:r>
              <a:rPr lang="nl-BE" dirty="0" smtClean="0"/>
              <a:t>Raamcontract voor bijkomende ondersteuning en advies op technisch-wetenschappelijk, juridisch en beleidsmatig of educatief vlak</a:t>
            </a:r>
          </a:p>
          <a:p>
            <a:r>
              <a:rPr lang="nl-BE" dirty="0" smtClean="0"/>
              <a:t>Zowel “kant en klare diensten” als “projecten op maat”</a:t>
            </a:r>
          </a:p>
          <a:p>
            <a:r>
              <a:rPr lang="nl-BE" dirty="0" smtClean="0"/>
              <a:t>50% korting op laboratoriumanalyses (PCM) en vormingen over klimaat, milieu en natuur</a:t>
            </a:r>
          </a:p>
          <a:p>
            <a:endParaRPr lang="nl-BE" dirty="0" smtClean="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600700"/>
            <a:ext cx="38100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5131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kost het? </a:t>
            </a:r>
            <a:endParaRPr lang="nl-BE" dirty="0"/>
          </a:p>
        </p:txBody>
      </p:sp>
      <p:sp>
        <p:nvSpPr>
          <p:cNvPr id="3" name="Tijdelijke aanduiding voor inhoud 2"/>
          <p:cNvSpPr>
            <a:spLocks noGrp="1"/>
          </p:cNvSpPr>
          <p:nvPr>
            <p:ph idx="1"/>
          </p:nvPr>
        </p:nvSpPr>
        <p:spPr>
          <a:xfrm>
            <a:off x="457200" y="1600200"/>
            <a:ext cx="8579296" cy="4525963"/>
          </a:xfrm>
        </p:spPr>
        <p:txBody>
          <a:bodyPr/>
          <a:lstStyle/>
          <a:p>
            <a:r>
              <a:rPr lang="nl-BE" dirty="0" smtClean="0"/>
              <a:t>Afhankelijk van de grootte en het aantal inwoners van stad/gemeente wordt een jaarlijks basisbedrag gevraagd (bv 1500 , 2500 euro)</a:t>
            </a:r>
          </a:p>
          <a:p>
            <a:r>
              <a:rPr lang="nl-BE" dirty="0" smtClean="0"/>
              <a:t>Via deze “trekkingsrechten” kunnen geleverde prestaties verrekend worden, betaling via afzonderlijke factuur is ook mogelijk</a:t>
            </a:r>
          </a:p>
          <a:p>
            <a:r>
              <a:rPr lang="nl-BE" dirty="0" err="1"/>
              <a:t>Uurpri</a:t>
            </a:r>
            <a:r>
              <a:rPr lang="nl-BE" dirty="0" err="1" smtClean="0"/>
              <a:t>js</a:t>
            </a:r>
            <a:r>
              <a:rPr lang="nl-BE" dirty="0" smtClean="0"/>
              <a:t> dienstverlening voor 2018: 54,40 euro</a:t>
            </a:r>
            <a:endParaRPr lang="nl-BE" dirty="0"/>
          </a:p>
        </p:txBody>
      </p:sp>
    </p:spTree>
    <p:extLst>
      <p:ext uri="{BB962C8B-B14F-4D97-AF65-F5344CB8AC3E}">
        <p14:creationId xmlns:p14="http://schemas.microsoft.com/office/powerpoint/2010/main" val="22519077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Hoe </a:t>
            </a:r>
            <a:r>
              <a:rPr lang="en-GB" dirty="0" err="1" smtClean="0"/>
              <a:t>werkt</a:t>
            </a:r>
            <a:r>
              <a:rPr lang="en-GB" dirty="0" smtClean="0"/>
              <a:t> het? </a:t>
            </a:r>
            <a:endParaRPr lang="en-GB" dirty="0"/>
          </a:p>
        </p:txBody>
      </p:sp>
      <p:sp>
        <p:nvSpPr>
          <p:cNvPr id="3" name="Tijdelijke aanduiding voor inhoud 2"/>
          <p:cNvSpPr>
            <a:spLocks noGrp="1"/>
          </p:cNvSpPr>
          <p:nvPr>
            <p:ph idx="1"/>
          </p:nvPr>
        </p:nvSpPr>
        <p:spPr/>
        <p:txBody>
          <a:bodyPr/>
          <a:lstStyle/>
          <a:p>
            <a:r>
              <a:rPr lang="nl-BE" dirty="0" smtClean="0"/>
              <a:t>Neem contact op met de desbetreffende deskundige of via algemene contactgegevens</a:t>
            </a:r>
          </a:p>
          <a:p>
            <a:r>
              <a:rPr lang="nl-BE" dirty="0" smtClean="0"/>
              <a:t>Eerste stap: OF</a:t>
            </a:r>
            <a:r>
              <a:rPr lang="nl-BE" dirty="0"/>
              <a:t> </a:t>
            </a:r>
            <a:r>
              <a:rPr lang="nl-BE" dirty="0" smtClean="0"/>
              <a:t>basisondersteuning OF opmaak van een offerte en plan van aanpak op maat van opdrachtgever</a:t>
            </a:r>
          </a:p>
          <a:p>
            <a:r>
              <a:rPr lang="nl-BE" dirty="0" smtClean="0"/>
              <a:t>Onderling overleg en goedkeuring via bv bestelbon of collegebeslissing</a:t>
            </a:r>
          </a:p>
          <a:p>
            <a:pPr marL="0" indent="0">
              <a:buNone/>
            </a:pPr>
            <a:endParaRPr lang="nl-BE" dirty="0" smtClean="0"/>
          </a:p>
          <a:p>
            <a:endParaRPr lang="en-GB" dirty="0"/>
          </a:p>
        </p:txBody>
      </p:sp>
    </p:spTree>
    <p:extLst>
      <p:ext uri="{BB962C8B-B14F-4D97-AF65-F5344CB8AC3E}">
        <p14:creationId xmlns:p14="http://schemas.microsoft.com/office/powerpoint/2010/main" val="2851572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0889" y="260648"/>
            <a:ext cx="7772400" cy="792087"/>
          </a:xfrm>
        </p:spPr>
        <p:txBody>
          <a:bodyPr/>
          <a:lstStyle/>
          <a:p>
            <a:r>
              <a:rPr lang="en-GB" dirty="0" smtClean="0"/>
              <a:t>Wat </a:t>
            </a:r>
            <a:r>
              <a:rPr lang="en-GB" dirty="0" err="1" smtClean="0"/>
              <a:t>doet</a:t>
            </a:r>
            <a:r>
              <a:rPr lang="en-GB" dirty="0" smtClean="0"/>
              <a:t> het PCM? </a:t>
            </a:r>
            <a:endParaRPr lang="en-GB" dirty="0"/>
          </a:p>
        </p:txBody>
      </p:sp>
      <p:sp>
        <p:nvSpPr>
          <p:cNvPr id="4" name="Tijdelijke aanduiding voor inhoud 2"/>
          <p:cNvSpPr txBox="1">
            <a:spLocks/>
          </p:cNvSpPr>
          <p:nvPr/>
        </p:nvSpPr>
        <p:spPr>
          <a:xfrm>
            <a:off x="467544" y="1196752"/>
            <a:ext cx="8229600" cy="48307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BE" dirty="0" smtClean="0">
                <a:solidFill>
                  <a:prstClr val="black"/>
                </a:solidFill>
              </a:rPr>
              <a:t>Laboratorium: erkend en geaccrediteerd </a:t>
            </a:r>
          </a:p>
          <a:p>
            <a:pPr marL="0" indent="0">
              <a:buFont typeface="Arial" pitchFamily="34" charset="0"/>
              <a:buNone/>
              <a:tabLst>
                <a:tab pos="447675" algn="l"/>
              </a:tabLst>
            </a:pPr>
            <a:r>
              <a:rPr lang="nl-BE" sz="2000" dirty="0" smtClean="0">
                <a:solidFill>
                  <a:prstClr val="black"/>
                </a:solidFill>
              </a:rPr>
              <a:t>	- water, lucht, bodem, waterbodem, drinkwater en geluid</a:t>
            </a:r>
          </a:p>
          <a:p>
            <a:pPr marL="0" indent="0">
              <a:buFont typeface="Arial" pitchFamily="34" charset="0"/>
              <a:buNone/>
            </a:pPr>
            <a:endParaRPr lang="nl-BE" sz="800" dirty="0" smtClean="0">
              <a:solidFill>
                <a:prstClr val="black"/>
              </a:solidFill>
            </a:endParaRPr>
          </a:p>
          <a:p>
            <a:pPr>
              <a:lnSpc>
                <a:spcPts val="2500"/>
              </a:lnSpc>
            </a:pPr>
            <a:r>
              <a:rPr lang="nl-BE" dirty="0" smtClean="0">
                <a:solidFill>
                  <a:prstClr val="black"/>
                </a:solidFill>
              </a:rPr>
              <a:t>Studie en Onderzoek                                                            - </a:t>
            </a:r>
            <a:r>
              <a:rPr lang="nl-BE" sz="2000" dirty="0" smtClean="0">
                <a:solidFill>
                  <a:prstClr val="black"/>
                </a:solidFill>
              </a:rPr>
              <a:t>geluid, grondwater, </a:t>
            </a:r>
            <a:r>
              <a:rPr lang="nl-BE" sz="2000" dirty="0">
                <a:solidFill>
                  <a:prstClr val="black"/>
                </a:solidFill>
              </a:rPr>
              <a:t>bodem, </a:t>
            </a:r>
            <a:r>
              <a:rPr lang="nl-BE" sz="2000" dirty="0" smtClean="0">
                <a:solidFill>
                  <a:prstClr val="black"/>
                </a:solidFill>
              </a:rPr>
              <a:t>lucht, ecologie </a:t>
            </a:r>
          </a:p>
          <a:p>
            <a:endParaRPr lang="nl-BE" sz="800" dirty="0" smtClean="0">
              <a:solidFill>
                <a:prstClr val="black"/>
              </a:solidFill>
            </a:endParaRPr>
          </a:p>
          <a:p>
            <a:pPr>
              <a:lnSpc>
                <a:spcPts val="2700"/>
              </a:lnSpc>
            </a:pPr>
            <a:r>
              <a:rPr lang="nl-BE" dirty="0" smtClean="0">
                <a:solidFill>
                  <a:prstClr val="black"/>
                </a:solidFill>
              </a:rPr>
              <a:t>Technische Ondersteuning</a:t>
            </a:r>
          </a:p>
          <a:p>
            <a:pPr marL="0" indent="0">
              <a:lnSpc>
                <a:spcPts val="2700"/>
              </a:lnSpc>
              <a:spcBef>
                <a:spcPts val="0"/>
              </a:spcBef>
              <a:buFont typeface="Arial" pitchFamily="34" charset="0"/>
              <a:buNone/>
              <a:tabLst>
                <a:tab pos="361950" algn="l"/>
              </a:tabLst>
            </a:pPr>
            <a:r>
              <a:rPr lang="nl-BE" dirty="0">
                <a:solidFill>
                  <a:prstClr val="black"/>
                </a:solidFill>
              </a:rPr>
              <a:t>	</a:t>
            </a:r>
            <a:r>
              <a:rPr lang="nl-BE" dirty="0" smtClean="0">
                <a:solidFill>
                  <a:prstClr val="black"/>
                </a:solidFill>
              </a:rPr>
              <a:t>- </a:t>
            </a:r>
            <a:r>
              <a:rPr lang="nl-BE" sz="2000" dirty="0" smtClean="0">
                <a:solidFill>
                  <a:prstClr val="black"/>
                </a:solidFill>
              </a:rPr>
              <a:t>Gemeenten (o.a. via milieucontract)</a:t>
            </a:r>
          </a:p>
          <a:p>
            <a:pPr marL="0" indent="0">
              <a:lnSpc>
                <a:spcPts val="2700"/>
              </a:lnSpc>
              <a:spcBef>
                <a:spcPts val="0"/>
              </a:spcBef>
              <a:buFont typeface="Arial" pitchFamily="34" charset="0"/>
              <a:buNone/>
              <a:tabLst>
                <a:tab pos="361950" algn="l"/>
              </a:tabLst>
            </a:pPr>
            <a:r>
              <a:rPr lang="nl-BE" sz="2000" dirty="0">
                <a:solidFill>
                  <a:prstClr val="black"/>
                </a:solidFill>
              </a:rPr>
              <a:t>	</a:t>
            </a:r>
            <a:r>
              <a:rPr lang="nl-BE" sz="2000" dirty="0" smtClean="0">
                <a:solidFill>
                  <a:prstClr val="black"/>
                </a:solidFill>
              </a:rPr>
              <a:t>-   Provinciebestuur (o.a. milieuvergunningen)</a:t>
            </a:r>
          </a:p>
          <a:p>
            <a:r>
              <a:rPr lang="nl-BE" dirty="0" smtClean="0">
                <a:solidFill>
                  <a:prstClr val="black"/>
                </a:solidFill>
              </a:rPr>
              <a:t>Geeft interne en externe opleidingen </a:t>
            </a:r>
          </a:p>
          <a:p>
            <a:endParaRPr lang="nl-BE" sz="900" dirty="0" smtClean="0">
              <a:solidFill>
                <a:prstClr val="black"/>
              </a:solidFill>
            </a:endParaRPr>
          </a:p>
          <a:p>
            <a:r>
              <a:rPr lang="nl-BE" dirty="0" smtClean="0">
                <a:solidFill>
                  <a:prstClr val="black"/>
                </a:solidFill>
              </a:rPr>
              <a:t>Deelname diverse stuurgroepen/werkgroepen</a:t>
            </a:r>
            <a:endParaRPr lang="nl-BE" dirty="0">
              <a:solidFill>
                <a:prstClr val="black"/>
              </a:solidFill>
            </a:endParaRPr>
          </a:p>
        </p:txBody>
      </p:sp>
      <p:pic>
        <p:nvPicPr>
          <p:cNvPr id="5" name="Afbeelding 4" descr="PCM.jpg"/>
          <p:cNvPicPr>
            <a:picLocks noChangeAspect="1"/>
          </p:cNvPicPr>
          <p:nvPr/>
        </p:nvPicPr>
        <p:blipFill>
          <a:blip r:embed="rId3" cstate="print"/>
          <a:stretch>
            <a:fillRect/>
          </a:stretch>
        </p:blipFill>
        <p:spPr>
          <a:xfrm>
            <a:off x="5952793" y="2276872"/>
            <a:ext cx="2733020" cy="2018223"/>
          </a:xfrm>
          <a:prstGeom prst="rect">
            <a:avLst/>
          </a:prstGeom>
        </p:spPr>
      </p:pic>
    </p:spTree>
    <p:extLst>
      <p:ext uri="{BB962C8B-B14F-4D97-AF65-F5344CB8AC3E}">
        <p14:creationId xmlns:p14="http://schemas.microsoft.com/office/powerpoint/2010/main" val="2574211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smtClean="0"/>
              <a:t>Voorbeeld: monitoring en opstellen beheerplan invasieve exoten</a:t>
            </a:r>
            <a:endParaRPr lang="nl-BE" dirty="0"/>
          </a:p>
        </p:txBody>
      </p:sp>
      <p:sp>
        <p:nvSpPr>
          <p:cNvPr id="3" name="Tijdelijke aanduiding voor inhoud 2"/>
          <p:cNvSpPr>
            <a:spLocks noGrp="1"/>
          </p:cNvSpPr>
          <p:nvPr>
            <p:ph idx="1"/>
          </p:nvPr>
        </p:nvSpPr>
        <p:spPr/>
        <p:txBody>
          <a:bodyPr>
            <a:normAutofit fontScale="92500"/>
          </a:bodyPr>
          <a:lstStyle/>
          <a:p>
            <a:r>
              <a:rPr lang="nl-BE" dirty="0" smtClean="0"/>
              <a:t>Plan van aanpak monitoring</a:t>
            </a:r>
          </a:p>
          <a:p>
            <a:r>
              <a:rPr lang="nl-BE" dirty="0" smtClean="0"/>
              <a:t>Hoofdzakelijk watergebonden exoten (langs waterlopen, in vijvers, …)</a:t>
            </a:r>
          </a:p>
          <a:p>
            <a:r>
              <a:rPr lang="nl-BE" dirty="0" smtClean="0"/>
              <a:t>Zowel planten als dieren</a:t>
            </a:r>
          </a:p>
          <a:p>
            <a:r>
              <a:rPr lang="nl-BE" dirty="0" smtClean="0"/>
              <a:t>Verwerken resultaten en opstellen beheerplan</a:t>
            </a:r>
          </a:p>
          <a:p>
            <a:endParaRPr lang="nl-BE" dirty="0" smtClean="0"/>
          </a:p>
          <a:p>
            <a:pPr marL="0" indent="0">
              <a:buNone/>
            </a:pPr>
            <a:r>
              <a:rPr lang="nl-BE" dirty="0" smtClean="0"/>
              <a:t>! Voor de effectieve verwijdering kan desgewenst een beroep gedaan worden op vzw Rato !</a:t>
            </a:r>
          </a:p>
          <a:p>
            <a:endParaRPr lang="nl-BE" dirty="0"/>
          </a:p>
        </p:txBody>
      </p:sp>
    </p:spTree>
    <p:extLst>
      <p:ext uri="{BB962C8B-B14F-4D97-AF65-F5344CB8AC3E}">
        <p14:creationId xmlns:p14="http://schemas.microsoft.com/office/powerpoint/2010/main" val="288666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Hoe pakken we dit aan? </a:t>
            </a:r>
            <a:endParaRPr lang="nl-BE" dirty="0"/>
          </a:p>
        </p:txBody>
      </p:sp>
      <p:sp>
        <p:nvSpPr>
          <p:cNvPr id="3" name="Tijdelijke aanduiding voor inhoud 2"/>
          <p:cNvSpPr>
            <a:spLocks noGrp="1"/>
          </p:cNvSpPr>
          <p:nvPr>
            <p:ph idx="1"/>
          </p:nvPr>
        </p:nvSpPr>
        <p:spPr>
          <a:xfrm>
            <a:off x="445188" y="1268760"/>
            <a:ext cx="8229600" cy="4525963"/>
          </a:xfrm>
        </p:spPr>
        <p:txBody>
          <a:bodyPr/>
          <a:lstStyle/>
          <a:p>
            <a:r>
              <a:rPr lang="nl-BE" dirty="0" smtClean="0"/>
              <a:t>Voorbeeld: provinciale domeinen</a:t>
            </a:r>
            <a:endParaRPr lang="nl-BE" dirty="0"/>
          </a:p>
          <a:p>
            <a:pPr lvl="1"/>
            <a:r>
              <a:rPr lang="nl-BE" dirty="0"/>
              <a:t>Kreeften, schildpadden, </a:t>
            </a:r>
            <a:r>
              <a:rPr lang="nl-BE" dirty="0" smtClean="0"/>
              <a:t>vissen</a:t>
            </a:r>
          </a:p>
          <a:p>
            <a:pPr lvl="1"/>
            <a:r>
              <a:rPr lang="nl-BE" dirty="0" smtClean="0"/>
              <a:t>Inventarisatie (coördinaten, lengte, gewicht, …)</a:t>
            </a:r>
            <a:endParaRPr lang="nl-BE" dirty="0"/>
          </a:p>
          <a:p>
            <a:endParaRPr lang="nl-B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951046"/>
            <a:ext cx="2664296" cy="354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953" y="2951046"/>
            <a:ext cx="2130311" cy="354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p:cNvSpPr>
            <a:spLocks noGrp="1"/>
          </p:cNvSpPr>
          <p:nvPr>
            <p:ph type="sldNum" sz="quarter" idx="12"/>
          </p:nvPr>
        </p:nvSpPr>
        <p:spPr/>
        <p:txBody>
          <a:bodyPr/>
          <a:lstStyle/>
          <a:p>
            <a:fld id="{3C1FED23-9165-4152-A353-C9EB3A0D7EE8}" type="slidenum">
              <a:rPr lang="nl-BE" smtClean="0">
                <a:solidFill>
                  <a:prstClr val="black">
                    <a:tint val="75000"/>
                  </a:prstClr>
                </a:solidFill>
              </a:rPr>
              <a:pPr/>
              <a:t>55</a:t>
            </a:fld>
            <a:endParaRPr lang="nl-BE">
              <a:solidFill>
                <a:prstClr val="black">
                  <a:tint val="75000"/>
                </a:prstClr>
              </a:solidFill>
            </a:endParaRPr>
          </a:p>
        </p:txBody>
      </p:sp>
    </p:spTree>
    <p:extLst>
      <p:ext uri="{BB962C8B-B14F-4D97-AF65-F5344CB8AC3E}">
        <p14:creationId xmlns:p14="http://schemas.microsoft.com/office/powerpoint/2010/main" val="37460014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Resultaten van de monitoring</a:t>
            </a:r>
            <a:endParaRPr lang="nl-BE" dirty="0"/>
          </a:p>
        </p:txBody>
      </p:sp>
      <p:sp>
        <p:nvSpPr>
          <p:cNvPr id="4" name="Tijdelijke aanduiding voor dianummer 3"/>
          <p:cNvSpPr>
            <a:spLocks noGrp="1"/>
          </p:cNvSpPr>
          <p:nvPr>
            <p:ph type="sldNum" sz="quarter" idx="12"/>
          </p:nvPr>
        </p:nvSpPr>
        <p:spPr/>
        <p:txBody>
          <a:bodyPr/>
          <a:lstStyle/>
          <a:p>
            <a:fld id="{3C1FED23-9165-4152-A353-C9EB3A0D7EE8}" type="slidenum">
              <a:rPr lang="nl-BE" smtClean="0">
                <a:solidFill>
                  <a:prstClr val="black">
                    <a:tint val="75000"/>
                  </a:prstClr>
                </a:solidFill>
              </a:rPr>
              <a:pPr/>
              <a:t>56</a:t>
            </a:fld>
            <a:endParaRPr lang="nl-BE">
              <a:solidFill>
                <a:prstClr val="black">
                  <a:tint val="75000"/>
                </a:prst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19" y="1340768"/>
            <a:ext cx="280987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Users\M0512\AppData\Local\Microsoft\Windows\Temporary Internet Files\Content.Outlook\GN1VG00J\DSCF90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297664"/>
            <a:ext cx="4499992" cy="337499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411760" y="3933056"/>
            <a:ext cx="4532734" cy="284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2018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Aanbevelingen voor beheer</a:t>
            </a:r>
            <a:endParaRPr lang="nl-BE" dirty="0"/>
          </a:p>
        </p:txBody>
      </p:sp>
      <p:sp>
        <p:nvSpPr>
          <p:cNvPr id="3" name="Tijdelijke aanduiding voor inhoud 2"/>
          <p:cNvSpPr>
            <a:spLocks noGrp="1"/>
          </p:cNvSpPr>
          <p:nvPr>
            <p:ph idx="1"/>
          </p:nvPr>
        </p:nvSpPr>
        <p:spPr>
          <a:xfrm>
            <a:off x="457200" y="1600200"/>
            <a:ext cx="5554960" cy="4525963"/>
          </a:xfrm>
        </p:spPr>
        <p:txBody>
          <a:bodyPr/>
          <a:lstStyle/>
          <a:p>
            <a:r>
              <a:rPr lang="nl-BE" dirty="0" smtClean="0"/>
              <a:t>Voor schildpadden </a:t>
            </a:r>
            <a:r>
              <a:rPr lang="nl-BE" dirty="0" smtClean="0">
                <a:sym typeface="Wingdings" panose="05000000000000000000" pitchFamily="2" charset="2"/>
              </a:rPr>
              <a:t> wegvangen van de resterende populatie</a:t>
            </a:r>
          </a:p>
          <a:p>
            <a:r>
              <a:rPr lang="nl-BE" dirty="0" smtClean="0">
                <a:sym typeface="Wingdings" panose="05000000000000000000" pitchFamily="2" charset="2"/>
              </a:rPr>
              <a:t>Voor rivierkreeften  afhankelijk van de soort, wegvangen, natuurlijke predatie of op aanvaardbaar niveau houden </a:t>
            </a:r>
            <a:endParaRPr lang="nl-BE"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2363792"/>
            <a:ext cx="2420937"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791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Bodemonderzoek</a:t>
            </a:r>
            <a:endParaRPr lang="nl-BE" dirty="0"/>
          </a:p>
        </p:txBody>
      </p:sp>
      <p:sp>
        <p:nvSpPr>
          <p:cNvPr id="3" name="Tijdelijke aanduiding voor inhoud 2"/>
          <p:cNvSpPr>
            <a:spLocks noGrp="1"/>
          </p:cNvSpPr>
          <p:nvPr>
            <p:ph idx="1"/>
          </p:nvPr>
        </p:nvSpPr>
        <p:spPr>
          <a:xfrm>
            <a:off x="323528" y="1600200"/>
            <a:ext cx="8640960" cy="4525963"/>
          </a:xfrm>
        </p:spPr>
        <p:txBody>
          <a:bodyPr>
            <a:normAutofit/>
          </a:bodyPr>
          <a:lstStyle/>
          <a:p>
            <a:r>
              <a:rPr lang="nl-BE" dirty="0" smtClean="0"/>
              <a:t>Zowel decretaal verplicht als verkennend</a:t>
            </a:r>
          </a:p>
          <a:p>
            <a:r>
              <a:rPr lang="nl-BE" dirty="0" smtClean="0"/>
              <a:t>PCM is erkend bodemsaneringsdeskundige type I</a:t>
            </a:r>
          </a:p>
          <a:p>
            <a:r>
              <a:rPr lang="nl-BE" dirty="0" smtClean="0"/>
              <a:t>Staat in voor begeleiding en uitvoering </a:t>
            </a:r>
          </a:p>
          <a:p>
            <a:pPr marL="534988" indent="0">
              <a:buNone/>
              <a:tabLst>
                <a:tab pos="360363" algn="l"/>
              </a:tabLst>
            </a:pPr>
            <a:r>
              <a:rPr lang="nl-BE" dirty="0" smtClean="0"/>
              <a:t> - O</a:t>
            </a:r>
            <a:r>
              <a:rPr lang="nl-BE" sz="2800" dirty="0" smtClean="0"/>
              <a:t>riënterend bodemonderzoek (bv. containerpark)</a:t>
            </a:r>
          </a:p>
          <a:p>
            <a:pPr marL="628650" indent="0">
              <a:buNone/>
            </a:pPr>
            <a:r>
              <a:rPr lang="nl-BE" sz="2800" dirty="0" smtClean="0"/>
              <a:t>- Technisch verslag bij werken met grondverzet</a:t>
            </a:r>
          </a:p>
          <a:p>
            <a:pPr marL="628650" indent="0">
              <a:buNone/>
            </a:pPr>
            <a:r>
              <a:rPr lang="nl-BE" sz="2800" dirty="0" smtClean="0"/>
              <a:t>- Evaluatierapport bij schadegevallen</a:t>
            </a:r>
            <a:endParaRPr lang="nl-BE" sz="2800" dirty="0"/>
          </a:p>
        </p:txBody>
      </p:sp>
    </p:spTree>
    <p:extLst>
      <p:ext uri="{BB962C8B-B14F-4D97-AF65-F5344CB8AC3E}">
        <p14:creationId xmlns:p14="http://schemas.microsoft.com/office/powerpoint/2010/main" val="22940972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r="3996"/>
          <a:stretch/>
        </p:blipFill>
        <p:spPr>
          <a:xfrm>
            <a:off x="-21883" y="1"/>
            <a:ext cx="4521873" cy="3532558"/>
          </a:xfrm>
          <a:prstGeom prst="rect">
            <a:avLst/>
          </a:prstGeom>
        </p:spPr>
      </p:pic>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r="10172"/>
          <a:stretch/>
        </p:blipFill>
        <p:spPr>
          <a:xfrm>
            <a:off x="-1" y="3518675"/>
            <a:ext cx="4499991" cy="3339325"/>
          </a:xfrm>
          <a:prstGeom prst="rect">
            <a:avLst/>
          </a:prstGeom>
        </p:spPr>
      </p:pic>
      <p:pic>
        <p:nvPicPr>
          <p:cNvPr id="9" name="Afbeelding 8"/>
          <p:cNvPicPr>
            <a:picLocks noChangeAspect="1"/>
          </p:cNvPicPr>
          <p:nvPr/>
        </p:nvPicPr>
        <p:blipFill rotWithShape="1">
          <a:blip r:embed="rId5" cstate="print">
            <a:extLst>
              <a:ext uri="{28A0092B-C50C-407E-A947-70E740481C1C}">
                <a14:useLocalDpi xmlns:a14="http://schemas.microsoft.com/office/drawing/2010/main" val="0"/>
              </a:ext>
            </a:extLst>
          </a:blip>
          <a:srcRect r="-10164"/>
          <a:stretch/>
        </p:blipFill>
        <p:spPr>
          <a:xfrm>
            <a:off x="4499990" y="11978"/>
            <a:ext cx="5116031" cy="3506697"/>
          </a:xfrm>
          <a:prstGeom prst="rect">
            <a:avLst/>
          </a:prstGeom>
        </p:spPr>
      </p:pic>
      <p:pic>
        <p:nvPicPr>
          <p:cNvPr id="13" name="Afbeelding 12"/>
          <p:cNvPicPr>
            <a:picLocks noChangeAspect="1"/>
          </p:cNvPicPr>
          <p:nvPr/>
        </p:nvPicPr>
        <p:blipFill rotWithShape="1">
          <a:blip r:embed="rId6" cstate="print">
            <a:extLst>
              <a:ext uri="{28A0092B-C50C-407E-A947-70E740481C1C}">
                <a14:useLocalDpi xmlns:a14="http://schemas.microsoft.com/office/drawing/2010/main" val="0"/>
              </a:ext>
            </a:extLst>
          </a:blip>
          <a:srcRect r="18969"/>
          <a:stretch/>
        </p:blipFill>
        <p:spPr>
          <a:xfrm>
            <a:off x="4499991" y="3518675"/>
            <a:ext cx="4644010" cy="3438717"/>
          </a:xfrm>
          <a:prstGeom prst="rect">
            <a:avLst/>
          </a:prstGeom>
        </p:spPr>
      </p:pic>
    </p:spTree>
    <p:extLst>
      <p:ext uri="{BB962C8B-B14F-4D97-AF65-F5344CB8AC3E}">
        <p14:creationId xmlns:p14="http://schemas.microsoft.com/office/powerpoint/2010/main" val="4145404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smtClean="0"/>
          </a:p>
          <a:p>
            <a:pPr marL="457200" lvl="1" indent="0">
              <a:buNone/>
            </a:pPr>
            <a:endParaRPr lang="nl-BE" dirty="0" smtClean="0"/>
          </a:p>
          <a:p>
            <a:pPr marL="400050" lvl="1" indent="0">
              <a:buNone/>
            </a:pPr>
            <a:endParaRPr lang="nl-BE" dirty="0"/>
          </a:p>
        </p:txBody>
      </p:sp>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t="10592" b="21122"/>
          <a:stretch/>
        </p:blipFill>
        <p:spPr>
          <a:xfrm>
            <a:off x="1083572" y="0"/>
            <a:ext cx="7088828" cy="6846300"/>
          </a:xfrm>
          <a:prstGeom prst="rect">
            <a:avLst/>
          </a:prstGeom>
        </p:spPr>
      </p:pic>
    </p:spTree>
    <p:extLst>
      <p:ext uri="{BB962C8B-B14F-4D97-AF65-F5344CB8AC3E}">
        <p14:creationId xmlns:p14="http://schemas.microsoft.com/office/powerpoint/2010/main" val="966502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143000"/>
          </a:xfrm>
        </p:spPr>
        <p:txBody>
          <a:bodyPr>
            <a:normAutofit/>
          </a:bodyPr>
          <a:lstStyle/>
          <a:p>
            <a:r>
              <a:rPr lang="nl-BE" dirty="0" smtClean="0"/>
              <a:t>Voorbeeld</a:t>
            </a:r>
            <a:endParaRPr lang="nl-BE" dirty="0"/>
          </a:p>
        </p:txBody>
      </p:sp>
      <p:sp>
        <p:nvSpPr>
          <p:cNvPr id="3" name="Tijdelijke aanduiding voor inhoud 2"/>
          <p:cNvSpPr>
            <a:spLocks noGrp="1"/>
          </p:cNvSpPr>
          <p:nvPr>
            <p:ph idx="1"/>
          </p:nvPr>
        </p:nvSpPr>
        <p:spPr>
          <a:xfrm>
            <a:off x="395536" y="1268760"/>
            <a:ext cx="8640960" cy="4525963"/>
          </a:xfrm>
        </p:spPr>
        <p:txBody>
          <a:bodyPr>
            <a:normAutofit/>
          </a:bodyPr>
          <a:lstStyle/>
          <a:p>
            <a:r>
              <a:rPr lang="nl-BE" dirty="0" smtClean="0"/>
              <a:t>Opslag van grond-overschot doorheen de jaren</a:t>
            </a:r>
          </a:p>
          <a:p>
            <a:r>
              <a:rPr lang="nl-BE" dirty="0" smtClean="0"/>
              <a:t>Afvoer van deze gronden via technisch verslag</a:t>
            </a:r>
          </a:p>
          <a:p>
            <a:pPr marL="176213" indent="0">
              <a:buNone/>
              <a:tabLst>
                <a:tab pos="360363" algn="l"/>
              </a:tabLst>
            </a:pPr>
            <a:r>
              <a:rPr lang="nl-BE" dirty="0" smtClean="0"/>
              <a:t>- </a:t>
            </a:r>
            <a:r>
              <a:rPr lang="nl-BE" dirty="0"/>
              <a:t>staalname en analyse</a:t>
            </a:r>
          </a:p>
          <a:p>
            <a:pPr marL="176213" indent="0">
              <a:buNone/>
            </a:pPr>
            <a:r>
              <a:rPr lang="nl-BE" dirty="0"/>
              <a:t>- technische verslag</a:t>
            </a:r>
          </a:p>
          <a:p>
            <a:pPr marL="360363" indent="-184150">
              <a:buFontTx/>
              <a:buChar char="-"/>
            </a:pPr>
            <a:r>
              <a:rPr lang="nl-BE" dirty="0"/>
              <a:t>advies naar hergebruik</a:t>
            </a:r>
          </a:p>
          <a:p>
            <a:pPr marL="360363" indent="-184150">
              <a:buFontTx/>
              <a:buChar char="-"/>
            </a:pPr>
            <a:r>
              <a:rPr lang="nl-BE" dirty="0"/>
              <a:t>soms ook slib/veegvuil</a:t>
            </a: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r="16477"/>
          <a:stretch/>
        </p:blipFill>
        <p:spPr>
          <a:xfrm>
            <a:off x="4764021" y="2924944"/>
            <a:ext cx="4379979" cy="3933056"/>
          </a:xfrm>
          <a:prstGeom prst="rect">
            <a:avLst/>
          </a:prstGeom>
        </p:spPr>
      </p:pic>
    </p:spTree>
    <p:extLst>
      <p:ext uri="{BB962C8B-B14F-4D97-AF65-F5344CB8AC3E}">
        <p14:creationId xmlns:p14="http://schemas.microsoft.com/office/powerpoint/2010/main" val="17943684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138" y="2780928"/>
            <a:ext cx="2887982" cy="389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GB" dirty="0" err="1" smtClean="0"/>
              <a:t>Voor</a:t>
            </a:r>
            <a:r>
              <a:rPr lang="en-GB" dirty="0" smtClean="0"/>
              <a:t> vragen? </a:t>
            </a:r>
            <a:endParaRPr lang="en-GB" dirty="0"/>
          </a:p>
        </p:txBody>
      </p:sp>
      <p:sp>
        <p:nvSpPr>
          <p:cNvPr id="3" name="Tijdelijke aanduiding voor inhoud 2"/>
          <p:cNvSpPr>
            <a:spLocks noGrp="1"/>
          </p:cNvSpPr>
          <p:nvPr>
            <p:ph idx="1"/>
          </p:nvPr>
        </p:nvSpPr>
        <p:spPr>
          <a:xfrm>
            <a:off x="251520" y="1351309"/>
            <a:ext cx="8229600" cy="4525963"/>
          </a:xfrm>
        </p:spPr>
        <p:txBody>
          <a:bodyPr/>
          <a:lstStyle/>
          <a:p>
            <a:r>
              <a:rPr lang="nl-BE" dirty="0" smtClean="0"/>
              <a:t>Algemene vragen</a:t>
            </a:r>
          </a:p>
          <a:p>
            <a:pPr marL="457200" lvl="1" indent="0">
              <a:buNone/>
            </a:pPr>
            <a:r>
              <a:rPr lang="nl-BE" dirty="0" smtClean="0"/>
              <a:t>Jan van den Abeele of Kim Rienckens</a:t>
            </a:r>
          </a:p>
          <a:p>
            <a:pPr marL="457200" lvl="1" indent="0">
              <a:buNone/>
            </a:pPr>
            <a:r>
              <a:rPr lang="nl-BE" dirty="0" smtClean="0">
                <a:hlinkClick r:id="rId4"/>
              </a:rPr>
              <a:t>milieucontract@oost-vlaanderen.be</a:t>
            </a:r>
            <a:endParaRPr lang="nl-BE" dirty="0" smtClean="0"/>
          </a:p>
          <a:p>
            <a:pPr marL="457200" lvl="1" indent="0">
              <a:buNone/>
            </a:pPr>
            <a:endParaRPr lang="nl-BE" dirty="0" smtClean="0"/>
          </a:p>
          <a:p>
            <a:pPr marL="342900" lvl="1" indent="-342900">
              <a:buFont typeface="Arial" panose="020B0604020202020204" pitchFamily="34" charset="0"/>
              <a:buChar char="•"/>
            </a:pPr>
            <a:r>
              <a:rPr lang="nl-BE" sz="3200" dirty="0" smtClean="0"/>
              <a:t>PCM</a:t>
            </a:r>
          </a:p>
          <a:p>
            <a:pPr marL="457200" lvl="1" indent="0">
              <a:buNone/>
            </a:pPr>
            <a:r>
              <a:rPr lang="nl-BE" dirty="0" smtClean="0"/>
              <a:t>Günther De Wannemacker</a:t>
            </a:r>
          </a:p>
          <a:p>
            <a:pPr marL="457200" lvl="1" indent="0">
              <a:buNone/>
            </a:pPr>
            <a:r>
              <a:rPr lang="nl-BE" dirty="0" smtClean="0">
                <a:hlinkClick r:id="rId5"/>
              </a:rPr>
              <a:t>pcm@oost-vlaanderen.be</a:t>
            </a:r>
            <a:endParaRPr lang="nl-BE" dirty="0" smtClean="0"/>
          </a:p>
          <a:p>
            <a:pPr marL="457200" lvl="1" indent="0">
              <a:buNone/>
            </a:pPr>
            <a:endParaRPr lang="nl-BE" dirty="0" smtClean="0"/>
          </a:p>
          <a:p>
            <a:pPr marL="457200" lvl="1" indent="0">
              <a:buNone/>
            </a:pPr>
            <a:endParaRPr lang="nl-BE" dirty="0" smtClean="0"/>
          </a:p>
          <a:p>
            <a:endParaRPr lang="nl-BE" dirty="0"/>
          </a:p>
        </p:txBody>
      </p:sp>
    </p:spTree>
    <p:extLst>
      <p:ext uri="{BB962C8B-B14F-4D97-AF65-F5344CB8AC3E}">
        <p14:creationId xmlns:p14="http://schemas.microsoft.com/office/powerpoint/2010/main" val="359023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143000"/>
          </a:xfrm>
        </p:spPr>
        <p:txBody>
          <a:bodyPr>
            <a:normAutofit/>
          </a:bodyPr>
          <a:lstStyle/>
          <a:p>
            <a:r>
              <a:rPr lang="nl-BE" sz="4900" b="1" dirty="0" smtClean="0">
                <a:solidFill>
                  <a:schemeClr val="accent3">
                    <a:lumMod val="50000"/>
                  </a:schemeClr>
                </a:solidFill>
              </a:rPr>
              <a:t>Contact</a:t>
            </a:r>
            <a:endParaRPr lang="nl-BE" dirty="0"/>
          </a:p>
        </p:txBody>
      </p:sp>
      <p:sp>
        <p:nvSpPr>
          <p:cNvPr id="4" name="Rectangle 3"/>
          <p:cNvSpPr>
            <a:spLocks noGrp="1" noChangeArrowheads="1"/>
          </p:cNvSpPr>
          <p:nvPr>
            <p:ph idx="1"/>
          </p:nvPr>
        </p:nvSpPr>
        <p:spPr>
          <a:xfrm>
            <a:off x="467544" y="1052736"/>
            <a:ext cx="8157592" cy="4608512"/>
          </a:xfrm>
        </p:spPr>
        <p:txBody>
          <a:bodyPr>
            <a:noAutofit/>
          </a:bodyPr>
          <a:lstStyle/>
          <a:p>
            <a:pPr marL="0" indent="0" algn="l">
              <a:lnSpc>
                <a:spcPct val="80000"/>
              </a:lnSpc>
              <a:buNone/>
            </a:pPr>
            <a:r>
              <a:rPr lang="nl-BE" sz="2000" dirty="0" smtClean="0">
                <a:solidFill>
                  <a:schemeClr val="tx1"/>
                </a:solidFill>
              </a:rPr>
              <a:t>Didier Huygens, directeur Landbouw en Platteland</a:t>
            </a:r>
          </a:p>
          <a:p>
            <a:pPr marL="0" indent="0">
              <a:lnSpc>
                <a:spcPct val="80000"/>
              </a:lnSpc>
              <a:buNone/>
            </a:pPr>
            <a:endParaRPr lang="nl-BE" sz="2000" dirty="0"/>
          </a:p>
          <a:p>
            <a:pPr marL="0" indent="0">
              <a:lnSpc>
                <a:spcPct val="80000"/>
              </a:lnSpc>
              <a:buNone/>
            </a:pPr>
            <a:r>
              <a:rPr lang="nl-BE" sz="2000" b="1" dirty="0" smtClean="0"/>
              <a:t>RATO vzw</a:t>
            </a:r>
          </a:p>
          <a:p>
            <a:pPr marL="0" indent="0">
              <a:lnSpc>
                <a:spcPct val="80000"/>
              </a:lnSpc>
              <a:buNone/>
            </a:pPr>
            <a:r>
              <a:rPr lang="nl-BE" sz="2000" dirty="0" smtClean="0"/>
              <a:t>Sofie </a:t>
            </a:r>
            <a:r>
              <a:rPr lang="nl-BE" sz="2000" dirty="0"/>
              <a:t>Standaert, </a:t>
            </a:r>
            <a:r>
              <a:rPr lang="nl-BE" sz="2000" dirty="0" smtClean="0"/>
              <a:t>coördinator</a:t>
            </a:r>
          </a:p>
          <a:p>
            <a:pPr marL="0" indent="0">
              <a:lnSpc>
                <a:spcPct val="80000"/>
              </a:lnSpc>
              <a:buNone/>
            </a:pPr>
            <a:r>
              <a:rPr lang="nl-BE" sz="2000" dirty="0" smtClean="0">
                <a:solidFill>
                  <a:schemeClr val="tx1"/>
                </a:solidFill>
              </a:rPr>
              <a:t>Karel Van Moer, technisch coördinator</a:t>
            </a:r>
          </a:p>
          <a:p>
            <a:pPr marL="0" indent="0" algn="l">
              <a:lnSpc>
                <a:spcPct val="80000"/>
              </a:lnSpc>
              <a:buNone/>
            </a:pPr>
            <a:r>
              <a:rPr lang="nl-BE" sz="2000" dirty="0" smtClean="0">
                <a:solidFill>
                  <a:schemeClr val="tx1"/>
                </a:solidFill>
              </a:rPr>
              <a:t>Angela Géron, administratief medewerker</a:t>
            </a:r>
          </a:p>
          <a:p>
            <a:pPr marL="0" indent="0" algn="l">
              <a:lnSpc>
                <a:spcPct val="80000"/>
              </a:lnSpc>
              <a:buNone/>
            </a:pPr>
            <a:r>
              <a:rPr lang="nl-BE" sz="2000" dirty="0" smtClean="0">
                <a:solidFill>
                  <a:schemeClr val="tx1"/>
                </a:solidFill>
              </a:rPr>
              <a:t>Anke Stefens, projectmedewerker</a:t>
            </a:r>
          </a:p>
          <a:p>
            <a:pPr marL="0" indent="0" algn="l">
              <a:lnSpc>
                <a:spcPct val="80000"/>
              </a:lnSpc>
              <a:buNone/>
            </a:pPr>
            <a:endParaRPr lang="nl-BE" sz="2000" dirty="0"/>
          </a:p>
          <a:p>
            <a:pPr marL="0" indent="0" algn="l">
              <a:lnSpc>
                <a:spcPct val="80000"/>
              </a:lnSpc>
              <a:buNone/>
            </a:pPr>
            <a:r>
              <a:rPr lang="nl-BE" sz="2000" dirty="0" smtClean="0">
                <a:solidFill>
                  <a:schemeClr val="tx1"/>
                </a:solidFill>
              </a:rPr>
              <a:t>Provinciaal bestrijders: Daniël Acke en Luc Van Snick</a:t>
            </a:r>
          </a:p>
          <a:p>
            <a:pPr marL="0" indent="0" algn="l">
              <a:lnSpc>
                <a:spcPct val="80000"/>
              </a:lnSpc>
              <a:buNone/>
            </a:pPr>
            <a:r>
              <a:rPr lang="nl-BE" sz="2000" dirty="0" smtClean="0"/>
              <a:t>RATO bestrijders provinciale werking: Hendrik Dhoore, Jacky Serrarens, Yves Bruyneel en Robert De Cock</a:t>
            </a:r>
            <a:endParaRPr lang="nl-BE" sz="2000" dirty="0" smtClean="0">
              <a:solidFill>
                <a:schemeClr val="tx1"/>
              </a:solidFill>
            </a:endParaRPr>
          </a:p>
          <a:p>
            <a:pPr marL="0" indent="0" algn="l">
              <a:lnSpc>
                <a:spcPct val="80000"/>
              </a:lnSpc>
              <a:buNone/>
            </a:pPr>
            <a:endParaRPr lang="nl-BE" sz="2000" dirty="0" smtClean="0">
              <a:solidFill>
                <a:schemeClr val="tx1"/>
              </a:solidFill>
            </a:endParaRPr>
          </a:p>
          <a:p>
            <a:pPr marL="0" indent="0" algn="l">
              <a:lnSpc>
                <a:spcPct val="80000"/>
              </a:lnSpc>
              <a:buNone/>
            </a:pPr>
            <a:r>
              <a:rPr lang="nl-BE" sz="2000" dirty="0" smtClean="0"/>
              <a:t>     </a:t>
            </a:r>
            <a:r>
              <a:rPr lang="nl-BE" sz="2000" dirty="0" smtClean="0">
                <a:solidFill>
                  <a:schemeClr val="tx1"/>
                </a:solidFill>
              </a:rPr>
              <a:t>09 </a:t>
            </a:r>
            <a:r>
              <a:rPr lang="nl-BE" sz="2000" dirty="0">
                <a:solidFill>
                  <a:schemeClr val="tx1"/>
                </a:solidFill>
              </a:rPr>
              <a:t>267 87 </a:t>
            </a:r>
            <a:r>
              <a:rPr lang="nl-BE" sz="2000" dirty="0" smtClean="0">
                <a:solidFill>
                  <a:schemeClr val="tx1"/>
                </a:solidFill>
              </a:rPr>
              <a:t>43  of  09 267 87 25</a:t>
            </a:r>
            <a:endParaRPr lang="nl-BE" sz="2000" dirty="0">
              <a:solidFill>
                <a:schemeClr val="tx1"/>
              </a:solidFill>
            </a:endParaRPr>
          </a:p>
          <a:p>
            <a:pPr marL="0" indent="0" algn="l">
              <a:lnSpc>
                <a:spcPct val="80000"/>
              </a:lnSpc>
              <a:buNone/>
            </a:pPr>
            <a:r>
              <a:rPr lang="nl-BE" sz="2000" dirty="0" smtClean="0">
                <a:solidFill>
                  <a:schemeClr val="tx1"/>
                </a:solidFill>
                <a:hlinkClick r:id="rId3"/>
              </a:rPr>
              <a:t>rato@oost-vlaanderen.be</a:t>
            </a:r>
            <a:endParaRPr lang="nl-BE" sz="2000" dirty="0" smtClean="0">
              <a:solidFill>
                <a:schemeClr val="tx1"/>
              </a:solidFill>
            </a:endParaRPr>
          </a:p>
          <a:p>
            <a:pPr marL="0" indent="0" algn="l">
              <a:lnSpc>
                <a:spcPct val="80000"/>
              </a:lnSpc>
              <a:buNone/>
            </a:pPr>
            <a:r>
              <a:rPr lang="nl-BE" sz="2000" dirty="0" smtClean="0"/>
              <a:t>Plantaardige exoten: </a:t>
            </a:r>
            <a:r>
              <a:rPr lang="nl-BE" sz="2000" dirty="0" smtClean="0">
                <a:hlinkClick r:id="rId4"/>
              </a:rPr>
              <a:t>exoten@oost-vlaanderen.be</a:t>
            </a:r>
            <a:r>
              <a:rPr lang="nl-BE" sz="2000" dirty="0" smtClean="0"/>
              <a:t> </a:t>
            </a:r>
            <a:endParaRPr lang="nl-BE" sz="2000" dirty="0" smtClean="0">
              <a:solidFill>
                <a:schemeClr val="tx1"/>
              </a:solidFill>
            </a:endParaRPr>
          </a:p>
        </p:txBody>
      </p:sp>
      <p:pic>
        <p:nvPicPr>
          <p:cNvPr id="3" name="Picture 2" descr="C:\Users\E4306\AppData\Local\Microsoft\Windows\Temporary Internet Files\Content.IE5\3AMJSO6O\classic-telephone-silhouett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031" y="4649520"/>
            <a:ext cx="192634" cy="19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391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a:solidFill>
                  <a:schemeClr val="accent3">
                    <a:lumMod val="50000"/>
                  </a:schemeClr>
                </a:solidFill>
              </a:rPr>
              <a:t>4</a:t>
            </a:r>
            <a:r>
              <a:rPr lang="nl-BE" sz="3100" b="1" dirty="0" smtClean="0">
                <a:solidFill>
                  <a:schemeClr val="accent3">
                    <a:lumMod val="50000"/>
                  </a:schemeClr>
                </a:solidFill>
              </a:rPr>
              <a:t>.1 </a:t>
            </a:r>
            <a:r>
              <a:rPr lang="nl-BE" sz="3100" b="1" dirty="0">
                <a:solidFill>
                  <a:schemeClr val="accent3">
                    <a:lumMod val="50000"/>
                  </a:schemeClr>
                </a:solidFill>
              </a:rPr>
              <a:t>Vangsten Muskusrat </a:t>
            </a:r>
          </a:p>
        </p:txBody>
      </p:sp>
      <p:sp>
        <p:nvSpPr>
          <p:cNvPr id="3" name="Tijdelijke aanduiding voor inhoud 2"/>
          <p:cNvSpPr>
            <a:spLocks noGrp="1"/>
          </p:cNvSpPr>
          <p:nvPr>
            <p:ph idx="1"/>
          </p:nvPr>
        </p:nvSpPr>
        <p:spPr/>
        <p:txBody>
          <a:bodyPr/>
          <a:lstStyle/>
          <a:p>
            <a:pPr marL="0" indent="0">
              <a:buNone/>
            </a:pPr>
            <a:endParaRPr lang="nl-BE" i="1" dirty="0">
              <a:solidFill>
                <a:schemeClr val="accent3">
                  <a:lumMod val="50000"/>
                </a:schemeClr>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3891419288"/>
              </p:ext>
            </p:extLst>
          </p:nvPr>
        </p:nvGraphicFramePr>
        <p:xfrm>
          <a:off x="467543" y="1556792"/>
          <a:ext cx="7992888" cy="4320479"/>
        </p:xfrm>
        <a:graphic>
          <a:graphicData uri="http://schemas.openxmlformats.org/drawingml/2006/table">
            <a:tbl>
              <a:tblPr>
                <a:tableStyleId>{5C22544A-7EE6-4342-B048-85BDC9FD1C3A}</a:tableStyleId>
              </a:tblPr>
              <a:tblGrid>
                <a:gridCol w="3009033"/>
                <a:gridCol w="1661285"/>
                <a:gridCol w="1661285"/>
                <a:gridCol w="1661285"/>
              </a:tblGrid>
              <a:tr h="519890">
                <a:tc>
                  <a:txBody>
                    <a:bodyPr/>
                    <a:lstStyle/>
                    <a:p>
                      <a:pPr algn="ctr" fontAlgn="b"/>
                      <a:r>
                        <a:rPr lang="nl-BE" sz="1600" b="1" u="none" strike="noStrike" dirty="0" smtClean="0">
                          <a:effectLst/>
                        </a:rPr>
                        <a:t>Gemeente</a:t>
                      </a:r>
                      <a:r>
                        <a:rPr lang="nl-BE" sz="1600" b="1" u="none" strike="noStrike" dirty="0">
                          <a:effectLst/>
                        </a:rPr>
                        <a:t> </a:t>
                      </a:r>
                      <a:r>
                        <a:rPr lang="nl-BE" sz="1600" b="1" u="none" strike="noStrike" dirty="0" smtClean="0">
                          <a:effectLst/>
                        </a:rPr>
                        <a:t>+ Provincie + RATO</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mn-lt"/>
                        </a:rPr>
                        <a:t>2015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292353">
                <a:tc>
                  <a:txBody>
                    <a:bodyPr/>
                    <a:lstStyle/>
                    <a:p>
                      <a:pPr algn="ctr" fontAlgn="ctr"/>
                      <a:r>
                        <a:rPr lang="nl-BE" sz="1600" b="0" i="0" u="none" strike="noStrike" dirty="0">
                          <a:solidFill>
                            <a:srgbClr val="000000"/>
                          </a:solidFill>
                          <a:effectLst/>
                          <a:latin typeface="+mn-lt"/>
                        </a:rPr>
                        <a:t>Brakel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chemeClr val="dk1"/>
                          </a:solidFill>
                          <a:effectLst/>
                          <a:latin typeface="+mn-lt"/>
                        </a:rPr>
                        <a:t>26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92353">
                <a:tc>
                  <a:txBody>
                    <a:bodyPr/>
                    <a:lstStyle/>
                    <a:p>
                      <a:pPr algn="ctr" fontAlgn="ctr"/>
                      <a:r>
                        <a:rPr lang="nl-BE" sz="1600" b="0" i="0" u="none" strike="noStrike" dirty="0">
                          <a:solidFill>
                            <a:srgbClr val="000000"/>
                          </a:solidFill>
                          <a:effectLst/>
                          <a:latin typeface="+mn-lt"/>
                        </a:rPr>
                        <a:t>Horebeke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smtClean="0">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92353">
                <a:tc>
                  <a:txBody>
                    <a:bodyPr/>
                    <a:lstStyle/>
                    <a:p>
                      <a:pPr algn="ctr" fontAlgn="ctr"/>
                      <a:r>
                        <a:rPr lang="nl-BE" sz="1600" b="0" i="0" u="none" strike="noStrike" dirty="0">
                          <a:solidFill>
                            <a:srgbClr val="000000"/>
                          </a:solidFill>
                          <a:effectLst/>
                          <a:latin typeface="+mn-lt"/>
                        </a:rPr>
                        <a:t>Kluisbergen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 </a:t>
                      </a:r>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a:effectLst/>
                          <a:latin typeface="+mn-lt"/>
                        </a:rPr>
                        <a:t> </a:t>
                      </a:r>
                      <a:r>
                        <a:rPr lang="nl-BE" sz="1600" u="none" strike="noStrike" dirty="0" smtClean="0">
                          <a:effectLst/>
                          <a:latin typeface="+mn-lt"/>
                        </a:rPr>
                        <a:t>26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92353">
                <a:tc>
                  <a:txBody>
                    <a:bodyPr/>
                    <a:lstStyle/>
                    <a:p>
                      <a:pPr algn="ctr" fontAlgn="ctr"/>
                      <a:r>
                        <a:rPr lang="nl-BE" sz="1600" b="0" i="0" u="none" strike="noStrike" dirty="0" smtClean="0">
                          <a:solidFill>
                            <a:srgbClr val="000000"/>
                          </a:solidFill>
                          <a:effectLst/>
                          <a:latin typeface="+mn-lt"/>
                        </a:rPr>
                        <a:t>Kruishoutem*</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92353">
                <a:tc>
                  <a:txBody>
                    <a:bodyPr/>
                    <a:lstStyle/>
                    <a:p>
                      <a:pPr algn="ctr" fontAlgn="ctr"/>
                      <a:r>
                        <a:rPr lang="nl-BE" sz="1600" b="0" i="0" u="none" strike="noStrike" dirty="0">
                          <a:solidFill>
                            <a:srgbClr val="000000"/>
                          </a:solidFill>
                          <a:effectLst/>
                          <a:latin typeface="+mn-lt"/>
                        </a:rPr>
                        <a:t>Lierde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smtClean="0">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92353">
                <a:tc>
                  <a:txBody>
                    <a:bodyPr/>
                    <a:lstStyle/>
                    <a:p>
                      <a:pPr algn="ctr" fontAlgn="ctr"/>
                      <a:r>
                        <a:rPr lang="nl-BE" sz="1600" b="0" i="0" u="none" strike="noStrike" dirty="0">
                          <a:solidFill>
                            <a:srgbClr val="000000"/>
                          </a:solidFill>
                          <a:effectLst/>
                          <a:latin typeface="+mn-lt"/>
                        </a:rPr>
                        <a:t>Maarkedal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chemeClr val="dk1"/>
                          </a:solidFill>
                          <a:effectLst/>
                          <a:latin typeface="+mn-lt"/>
                        </a:rPr>
                        <a:t>31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92353">
                <a:tc>
                  <a:txBody>
                    <a:bodyPr/>
                    <a:lstStyle/>
                    <a:p>
                      <a:pPr algn="ctr" fontAlgn="ctr"/>
                      <a:r>
                        <a:rPr lang="nl-BE" sz="1600" b="0" i="0" u="none" strike="noStrike" dirty="0" smtClean="0">
                          <a:solidFill>
                            <a:srgbClr val="000000"/>
                          </a:solidFill>
                          <a:effectLst/>
                          <a:latin typeface="+mn-lt"/>
                        </a:rPr>
                        <a:t>Oudenaarde*</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48</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71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92353">
                <a:tc>
                  <a:txBody>
                    <a:bodyPr/>
                    <a:lstStyle/>
                    <a:p>
                      <a:pPr algn="ctr" fontAlgn="ctr"/>
                      <a:r>
                        <a:rPr lang="nl-BE" sz="1600" b="0" i="0" u="none" strike="noStrike" dirty="0" smtClean="0">
                          <a:solidFill>
                            <a:srgbClr val="000000"/>
                          </a:solidFill>
                          <a:effectLst/>
                          <a:latin typeface="+mn-lt"/>
                        </a:rPr>
                        <a:t>Ronse*</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mn-lt"/>
                        </a:rPr>
                        <a:t>229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248</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394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92353">
                <a:tc>
                  <a:txBody>
                    <a:bodyPr/>
                    <a:lstStyle/>
                    <a:p>
                      <a:pPr algn="ctr" fontAlgn="ctr"/>
                      <a:r>
                        <a:rPr lang="nl-BE" sz="1600" b="0" i="0" u="none" strike="noStrike" dirty="0" smtClean="0">
                          <a:solidFill>
                            <a:srgbClr val="000000"/>
                          </a:solidFill>
                          <a:effectLst/>
                          <a:latin typeface="+mn-lt"/>
                        </a:rPr>
                        <a:t>Wortegem-Petegem*</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10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92353">
                <a:tc>
                  <a:txBody>
                    <a:bodyPr/>
                    <a:lstStyle/>
                    <a:p>
                      <a:pPr algn="ctr" fontAlgn="ctr"/>
                      <a:r>
                        <a:rPr lang="nl-BE" sz="1600" b="0" i="0" u="none" strike="noStrike" dirty="0">
                          <a:solidFill>
                            <a:srgbClr val="000000"/>
                          </a:solidFill>
                          <a:effectLst/>
                          <a:latin typeface="+mn-lt"/>
                        </a:rPr>
                        <a:t>Zingem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chemeClr val="dk1"/>
                          </a:solidFill>
                          <a:effectLst/>
                          <a:latin typeface="+mn-lt"/>
                        </a:rPr>
                        <a:t>34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92353">
                <a:tc>
                  <a:txBody>
                    <a:bodyPr/>
                    <a:lstStyle/>
                    <a:p>
                      <a:pPr algn="ctr" fontAlgn="ctr"/>
                      <a:r>
                        <a:rPr lang="nl-BE" sz="1600" b="0" i="0" u="none" strike="noStrike" dirty="0">
                          <a:solidFill>
                            <a:srgbClr val="000000"/>
                          </a:solidFill>
                          <a:effectLst/>
                          <a:latin typeface="+mn-lt"/>
                        </a:rPr>
                        <a:t>Zottegem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a:effectLst/>
                          <a:latin typeface="+mn-lt"/>
                        </a:rPr>
                        <a:t> </a:t>
                      </a:r>
                      <a:r>
                        <a:rPr lang="nl-BE" sz="1600" u="none" strike="noStrike" dirty="0" smtClean="0">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92353">
                <a:tc>
                  <a:txBody>
                    <a:bodyPr/>
                    <a:lstStyle/>
                    <a:p>
                      <a:pPr algn="ctr" fontAlgn="ctr"/>
                      <a:r>
                        <a:rPr lang="nl-BE" sz="1600" b="0" i="0" u="none" strike="noStrike" dirty="0">
                          <a:solidFill>
                            <a:srgbClr val="000000"/>
                          </a:solidFill>
                          <a:effectLst/>
                          <a:latin typeface="+mn-lt"/>
                        </a:rPr>
                        <a:t>Zwalm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smtClean="0">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92353">
                <a:tc>
                  <a:txBody>
                    <a:bodyPr/>
                    <a:lstStyle/>
                    <a:p>
                      <a:pPr algn="ctr" fontAlgn="b"/>
                      <a:r>
                        <a:rPr lang="nl-BE" sz="1600" b="1" u="none" strike="noStrike" dirty="0" smtClean="0">
                          <a:effectLst/>
                          <a:latin typeface="+mn-lt"/>
                        </a:rPr>
                        <a:t>Totalen </a:t>
                      </a:r>
                      <a:endParaRPr lang="nl-BE" sz="16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chemeClr val="tx1"/>
                          </a:solidFill>
                          <a:effectLst/>
                          <a:latin typeface="+mn-lt"/>
                        </a:rPr>
                        <a:t>248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smtClean="0">
                          <a:solidFill>
                            <a:schemeClr val="tx1"/>
                          </a:solidFill>
                          <a:effectLst/>
                          <a:latin typeface="+mn-lt"/>
                        </a:rPr>
                        <a:t>423</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smtClean="0">
                          <a:solidFill>
                            <a:schemeClr val="tx1"/>
                          </a:solidFill>
                          <a:effectLst/>
                          <a:latin typeface="+mn-lt"/>
                        </a:rPr>
                        <a:t>540</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039610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Stand van zaken rattenbestrijding </a:t>
            </a:r>
            <a:r>
              <a:rPr lang="nl-BE" sz="3100" b="1" dirty="0">
                <a:solidFill>
                  <a:schemeClr val="accent3">
                    <a:lumMod val="50000"/>
                  </a:schemeClr>
                </a:solidFill>
              </a:rPr>
              <a:t>4.1 Vangsten </a:t>
            </a:r>
            <a:r>
              <a:rPr lang="nl-BE" sz="3100" b="1" dirty="0" smtClean="0">
                <a:solidFill>
                  <a:schemeClr val="accent3">
                    <a:lumMod val="50000"/>
                  </a:schemeClr>
                </a:solidFill>
              </a:rPr>
              <a:t>Muskusrat</a:t>
            </a:r>
            <a:br>
              <a:rPr lang="nl-BE" sz="3100" b="1" dirty="0" smtClean="0">
                <a:solidFill>
                  <a:schemeClr val="accent3">
                    <a:lumMod val="50000"/>
                  </a:schemeClr>
                </a:solidFill>
              </a:rPr>
            </a:br>
            <a:r>
              <a:rPr lang="nl-BE" sz="2200" dirty="0" smtClean="0"/>
              <a:t>Vlaamse Milieumaatschappij: </a:t>
            </a:r>
            <a:r>
              <a:rPr lang="nl-BE" sz="2200" i="1" dirty="0" smtClean="0"/>
              <a:t>Regio Vlaamse Ardennen</a:t>
            </a:r>
            <a:endParaRPr lang="nl-BE" sz="2200" i="1" dirty="0"/>
          </a:p>
        </p:txBody>
      </p:sp>
      <p:sp>
        <p:nvSpPr>
          <p:cNvPr id="3" name="Tijdelijke aanduiding voor inhoud 2"/>
          <p:cNvSpPr>
            <a:spLocks noGrp="1"/>
          </p:cNvSpPr>
          <p:nvPr>
            <p:ph idx="1"/>
          </p:nvPr>
        </p:nvSpPr>
        <p:spPr/>
        <p:txBody>
          <a:bodyPr/>
          <a:lstStyle/>
          <a:p>
            <a:endParaRPr lang="nl-BE" dirty="0"/>
          </a:p>
        </p:txBody>
      </p:sp>
      <p:graphicFrame>
        <p:nvGraphicFramePr>
          <p:cNvPr id="4" name="Tabel 3"/>
          <p:cNvGraphicFramePr>
            <a:graphicFrameLocks noGrp="1"/>
          </p:cNvGraphicFramePr>
          <p:nvPr>
            <p:extLst>
              <p:ext uri="{D42A27DB-BD31-4B8C-83A1-F6EECF244321}">
                <p14:modId xmlns:p14="http://schemas.microsoft.com/office/powerpoint/2010/main" val="3290998372"/>
              </p:ext>
            </p:extLst>
          </p:nvPr>
        </p:nvGraphicFramePr>
        <p:xfrm>
          <a:off x="122412" y="1772816"/>
          <a:ext cx="8976321" cy="2804160"/>
        </p:xfrm>
        <a:graphic>
          <a:graphicData uri="http://schemas.openxmlformats.org/drawingml/2006/table">
            <a:tbl>
              <a:tblPr firstRow="1" bandRow="1">
                <a:tableStyleId>{5C22544A-7EE6-4342-B048-85BDC9FD1C3A}</a:tableStyleId>
              </a:tblPr>
              <a:tblGrid>
                <a:gridCol w="2992107"/>
                <a:gridCol w="2992107"/>
                <a:gridCol w="2992107"/>
              </a:tblGrid>
              <a:tr h="0">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Gemeente</a:t>
                      </a:r>
                      <a:endParaRPr lang="nl-BE" sz="1800" b="1" i="0" u="none" strike="noStrike" kern="1200" dirty="0">
                        <a:solidFill>
                          <a:srgbClr val="0000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2016</a:t>
                      </a:r>
                      <a:endParaRPr lang="nl-BE" sz="1800" b="1" i="0" u="none" strike="noStrike" kern="1200" dirty="0">
                        <a:solidFill>
                          <a:srgbClr val="0000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2017</a:t>
                      </a:r>
                      <a:endParaRPr lang="nl-BE" sz="1800" b="1" i="0" u="none" strike="noStrike" kern="1200" dirty="0">
                        <a:solidFill>
                          <a:srgbClr val="0000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nl-BE" sz="1400" dirty="0" smtClean="0"/>
                        <a:t>Maarkedal</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smtClean="0"/>
                        <a:t>18</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smtClean="0"/>
                        <a:t>24</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0">
                <a:tc>
                  <a:txBody>
                    <a:bodyPr/>
                    <a:lstStyle/>
                    <a:p>
                      <a:pPr algn="ctr"/>
                      <a:r>
                        <a:rPr lang="nl-BE" sz="1400" dirty="0" smtClean="0"/>
                        <a:t>Oudenaarde</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smtClean="0"/>
                        <a:t>17</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smtClean="0"/>
                        <a:t>8</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0">
                <a:tc>
                  <a:txBody>
                    <a:bodyPr/>
                    <a:lstStyle/>
                    <a:p>
                      <a:pPr algn="ctr"/>
                      <a:r>
                        <a:rPr lang="nl-BE" sz="1400" dirty="0" smtClean="0"/>
                        <a:t>Kluisbergen</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smtClean="0"/>
                        <a:t>55</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smtClean="0"/>
                        <a:t>86</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0">
                <a:tc>
                  <a:txBody>
                    <a:bodyPr/>
                    <a:lstStyle/>
                    <a:p>
                      <a:pPr algn="ctr"/>
                      <a:r>
                        <a:rPr lang="nl-BE" sz="1400" dirty="0" smtClean="0"/>
                        <a:t>Wortegem-Petegem</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smtClean="0"/>
                        <a:t>0</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smtClean="0"/>
                        <a:t>5</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0">
                <a:tc>
                  <a:txBody>
                    <a:bodyPr/>
                    <a:lstStyle/>
                    <a:p>
                      <a:pPr algn="ctr"/>
                      <a:r>
                        <a:rPr lang="nl-BE" sz="1400" dirty="0" smtClean="0"/>
                        <a:t>Zingem</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smtClean="0"/>
                        <a:t>2</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smtClean="0"/>
                        <a:t>4</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0">
                <a:tc>
                  <a:txBody>
                    <a:bodyPr/>
                    <a:lstStyle/>
                    <a:p>
                      <a:pPr algn="ctr"/>
                      <a:r>
                        <a:rPr lang="nl-BE" sz="1400" dirty="0" smtClean="0"/>
                        <a:t>Zottegem</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smtClean="0"/>
                        <a:t>0</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smtClean="0"/>
                        <a:t>4</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0">
                <a:tc>
                  <a:txBody>
                    <a:bodyPr/>
                    <a:lstStyle/>
                    <a:p>
                      <a:pPr algn="ctr"/>
                      <a:r>
                        <a:rPr lang="nl-BE" sz="1400" dirty="0" smtClean="0"/>
                        <a:t>Zwalm</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smtClean="0"/>
                        <a:t>21</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smtClean="0"/>
                        <a:t>15</a:t>
                      </a:r>
                      <a:endParaRPr lang="nl-B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0">
                <a:tc>
                  <a:txBody>
                    <a:bodyPr/>
                    <a:lstStyle/>
                    <a:p>
                      <a:pPr algn="ctr"/>
                      <a:r>
                        <a:rPr lang="nl-BE" sz="1400" b="1" dirty="0" smtClean="0"/>
                        <a:t>Totaal:</a:t>
                      </a:r>
                      <a:endParaRPr lang="nl-BE"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b="1" dirty="0" smtClean="0"/>
                        <a:t>113</a:t>
                      </a:r>
                      <a:endParaRPr lang="nl-BE"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b="1" dirty="0" smtClean="0"/>
                        <a:t>146</a:t>
                      </a:r>
                      <a:endParaRPr lang="nl-BE"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708629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Schadebeelden</a:t>
            </a:r>
            <a:br>
              <a:rPr lang="nl-BE" b="1" dirty="0" smtClean="0">
                <a:solidFill>
                  <a:schemeClr val="accent3">
                    <a:lumMod val="50000"/>
                  </a:schemeClr>
                </a:solidFill>
              </a:rPr>
            </a:br>
            <a:endParaRPr lang="nl-BE" sz="31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2" y="1556792"/>
            <a:ext cx="4629976" cy="349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Netapp03\grafdata\E02\07_RATTENB\ratten\schadebeeld en sporen\muskusrat\20180130_1316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15983" y="1634136"/>
            <a:ext cx="4651200" cy="348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934365"/>
      </p:ext>
    </p:extLst>
  </p:cSld>
  <p:clrMapOvr>
    <a:masterClrMapping/>
  </p:clrMapOvr>
</p:sld>
</file>

<file path=ppt/theme/theme1.xml><?xml version="1.0" encoding="utf-8"?>
<a:theme xmlns:a="http://schemas.openxmlformats.org/drawingml/2006/main" name="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1967</TotalTime>
  <Words>3089</Words>
  <Application>Microsoft Office PowerPoint</Application>
  <PresentationFormat>Diavoorstelling (4:3)</PresentationFormat>
  <Paragraphs>1084</Paragraphs>
  <Slides>62</Slides>
  <Notes>62</Notes>
  <HiddenSlides>12</HiddenSlides>
  <MMClips>0</MMClips>
  <ScaleCrop>false</ScaleCrop>
  <HeadingPairs>
    <vt:vector size="4" baseType="variant">
      <vt:variant>
        <vt:lpstr>Thema</vt:lpstr>
      </vt:variant>
      <vt:variant>
        <vt:i4>8</vt:i4>
      </vt:variant>
      <vt:variant>
        <vt:lpstr>Diatitels</vt:lpstr>
      </vt:variant>
      <vt:variant>
        <vt:i4>62</vt:i4>
      </vt:variant>
    </vt:vector>
  </HeadingPairs>
  <TitlesOfParts>
    <vt:vector size="70" baseType="lpstr">
      <vt:lpstr>RATO-POV</vt:lpstr>
      <vt:lpstr>Office-thema</vt:lpstr>
      <vt:lpstr>Kantoorthema</vt:lpstr>
      <vt:lpstr>1_RATO-POV</vt:lpstr>
      <vt:lpstr>2_RATO-POV</vt:lpstr>
      <vt:lpstr>3_RATO-POV</vt:lpstr>
      <vt:lpstr>4_RATO-POV</vt:lpstr>
      <vt:lpstr>5_RATO-POV</vt:lpstr>
      <vt:lpstr>Regionaal Comité Ratten- en exotenbestrijding </vt:lpstr>
      <vt:lpstr>PowerPoint-presentatie</vt:lpstr>
      <vt:lpstr>PowerPoint-presentatie</vt:lpstr>
      <vt:lpstr>Agenda </vt:lpstr>
      <vt:lpstr>PowerPoint-presentatie</vt:lpstr>
      <vt:lpstr>PowerPoint-presentatie</vt:lpstr>
      <vt:lpstr>4. Stand van zaken rattenbestrijding 4.1 Vangsten Muskusrat </vt:lpstr>
      <vt:lpstr>4. Stand van zaken rattenbestrijding 4.1 Vangsten Muskusrat Vlaamse Milieumaatschappij: Regio Vlaamse Ardennen</vt:lpstr>
      <vt:lpstr>4. Schadebeelden </vt:lpstr>
      <vt:lpstr>4. Resultaten rattenbestrijding  4.1 Vangsten Muskusrat </vt:lpstr>
      <vt:lpstr>4. Stand van zaken rattenbestrijding 4.1 Vangsten Muskusrat </vt:lpstr>
      <vt:lpstr>4. Stand van zaken rattenbestrijding 4.1 Vangsten Muskusrat </vt:lpstr>
      <vt:lpstr>PowerPoint-presentatie</vt:lpstr>
      <vt:lpstr>4. Stand van zaken rattenbestrijding 4.2 Meldingen bruine rat :</vt:lpstr>
      <vt:lpstr>4. Stand van zaken rattenbestrijding 4.3 Rodenticiden in kg </vt:lpstr>
      <vt:lpstr>4. Stand van zaken rattenbestrijding 4.3 Rodenticiden </vt:lpstr>
      <vt:lpstr>4. Stand van zaken rattenbestrijding 4.3 Rodenticiden </vt:lpstr>
      <vt:lpstr> </vt:lpstr>
      <vt:lpstr>5. Resultaten bevraging gemeenten: overlastbezorgers in 2017</vt:lpstr>
      <vt:lpstr>5. Resultaten overlastbezorgers  5.1 Dierlijke overlastbezorgers</vt:lpstr>
      <vt:lpstr>5. Resultaten overlastbezorgers  5.1 Dierlijke overlastbezorgers</vt:lpstr>
      <vt:lpstr>5. Resultaten Overlastbezorgers  5.1 Zomerganzen</vt:lpstr>
      <vt:lpstr>5. Resultaten Overlastbezorgers:  5.2 Plantaardige overlastbezorgers </vt:lpstr>
      <vt:lpstr>PowerPoint-presentatie</vt:lpstr>
      <vt:lpstr>5. Resultaten Overlastbezorgers:  5.2 Plantaardige overlastbezorgers </vt:lpstr>
      <vt:lpstr>6. Wetgeving Rodenticiden </vt:lpstr>
      <vt:lpstr>6. Wetgeving Rodenticiden </vt:lpstr>
      <vt:lpstr>6. Wetgeving Rodenticiden </vt:lpstr>
      <vt:lpstr>6. Wetgeving Rodenticiden </vt:lpstr>
      <vt:lpstr>6. Wetgeving Rodenticiden </vt:lpstr>
      <vt:lpstr>7. Stand van zaken rond de Europese verordening Invasieve, uitheemse soorten (1143/2014)</vt:lpstr>
      <vt:lpstr>7. Stand van zaken 1143/2014</vt:lpstr>
      <vt:lpstr>7. Stand van zaken 1143/2014:  7.1 Inleiding </vt:lpstr>
      <vt:lpstr>7. Stand van zaken 1143/2014:  7.2 Aanpak</vt:lpstr>
      <vt:lpstr>7. Stand van zaken 1143/2014:  7.3 Wetgeving en uitvoering</vt:lpstr>
      <vt:lpstr>7. Stand van zaken 1143/2014:  7.3 Wetgeving en uitvoering </vt:lpstr>
      <vt:lpstr>7. Stand van zaken 1143/2014:  7.3 Wetgeving en uitvoering </vt:lpstr>
      <vt:lpstr>7. Stand van zaken 1143/2014:  7.3 Wetgeving en uitvoering</vt:lpstr>
      <vt:lpstr>7. Stand van zaken 1143/2014:  7.3 Wetgeving en uitvoering</vt:lpstr>
      <vt:lpstr>7. Stand van zaken 1143/2014:  7.3 Wetgeving en uitvoering</vt:lpstr>
      <vt:lpstr>7. Stand van zaken 1143/2014:  7.4 Wetgeving en Uitvoering</vt:lpstr>
      <vt:lpstr>Dieren van de ‘Unielijst’</vt:lpstr>
      <vt:lpstr>Planten van de ‘Unielijst’</vt:lpstr>
      <vt:lpstr>PowerPoint-presentatie</vt:lpstr>
      <vt:lpstr>7. Stand van zaken 1143/2014:  7.4 Uitvoering</vt:lpstr>
      <vt:lpstr>7. Stand van zaken 1143/2014:  7.4 Uitvoering</vt:lpstr>
      <vt:lpstr>7. Stand van zaken 1143/2014:  7.4 Uitvoering</vt:lpstr>
      <vt:lpstr>8. Varia </vt:lpstr>
      <vt:lpstr>Het milieucontract in een notendop</vt:lpstr>
      <vt:lpstr>Wat biedt het milieucontract aan? </vt:lpstr>
      <vt:lpstr>Wat kost het? </vt:lpstr>
      <vt:lpstr>Hoe werkt het? </vt:lpstr>
      <vt:lpstr>Wat doet het PCM? </vt:lpstr>
      <vt:lpstr>Voorbeeld: monitoring en opstellen beheerplan invasieve exoten</vt:lpstr>
      <vt:lpstr>Hoe pakken we dit aan? </vt:lpstr>
      <vt:lpstr>Resultaten van de monitoring</vt:lpstr>
      <vt:lpstr>Aanbevelingen voor beheer</vt:lpstr>
      <vt:lpstr>Bodemonderzoek</vt:lpstr>
      <vt:lpstr>PowerPoint-presentatie</vt:lpstr>
      <vt:lpstr>Voorbeeld</vt:lpstr>
      <vt:lpstr>Voor vragen? </vt:lpstr>
      <vt:lpstr>Contact</vt:lpstr>
    </vt:vector>
  </TitlesOfParts>
  <Company>Provincie Oost-Vlaanderen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Stefens Anke</dc:creator>
  <cp:lastModifiedBy>Stefens Anke</cp:lastModifiedBy>
  <cp:revision>171</cp:revision>
  <cp:lastPrinted>2018-03-08T08:39:23Z</cp:lastPrinted>
  <dcterms:created xsi:type="dcterms:W3CDTF">2017-03-15T14:54:02Z</dcterms:created>
  <dcterms:modified xsi:type="dcterms:W3CDTF">2018-03-08T10:43:28Z</dcterms:modified>
</cp:coreProperties>
</file>